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3.xml" ContentType="application/vnd.openxmlformats-officedocument.drawingml.chartshapes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23.xml" ContentType="application/vnd.openxmlformats-officedocument.presentationml.notesSlide+xml"/>
  <Override PartName="/ppt/charts/chart17.xml" ContentType="application/vnd.openxmlformats-officedocument.drawingml.chart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8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9.xml" ContentType="application/vnd.openxmlformats-officedocument.drawingml.chart+xml"/>
  <Override PartName="/ppt/notesSlides/notesSlide3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4"/>
  </p:notesMasterIdLst>
  <p:handoutMasterIdLst>
    <p:handoutMasterId r:id="rId55"/>
  </p:handoutMasterIdLst>
  <p:sldIdLst>
    <p:sldId id="1218" r:id="rId2"/>
    <p:sldId id="1219" r:id="rId3"/>
    <p:sldId id="1220" r:id="rId4"/>
    <p:sldId id="1221" r:id="rId5"/>
    <p:sldId id="1202" r:id="rId6"/>
    <p:sldId id="1203" r:id="rId7"/>
    <p:sldId id="1204" r:id="rId8"/>
    <p:sldId id="1205" r:id="rId9"/>
    <p:sldId id="1213" r:id="rId10"/>
    <p:sldId id="1214" r:id="rId11"/>
    <p:sldId id="1215" r:id="rId12"/>
    <p:sldId id="1216" r:id="rId13"/>
    <p:sldId id="1217" r:id="rId14"/>
    <p:sldId id="1197" r:id="rId15"/>
    <p:sldId id="1206" r:id="rId16"/>
    <p:sldId id="1207" r:id="rId17"/>
    <p:sldId id="1208" r:id="rId18"/>
    <p:sldId id="1209" r:id="rId19"/>
    <p:sldId id="1210" r:id="rId20"/>
    <p:sldId id="1211" r:id="rId21"/>
    <p:sldId id="1212" r:id="rId22"/>
    <p:sldId id="1222" r:id="rId23"/>
    <p:sldId id="1223" r:id="rId24"/>
    <p:sldId id="1224" r:id="rId25"/>
    <p:sldId id="1225" r:id="rId26"/>
    <p:sldId id="1226" r:id="rId27"/>
    <p:sldId id="1227" r:id="rId28"/>
    <p:sldId id="1228" r:id="rId29"/>
    <p:sldId id="1229" r:id="rId30"/>
    <p:sldId id="1230" r:id="rId31"/>
    <p:sldId id="1231" r:id="rId32"/>
    <p:sldId id="1232" r:id="rId33"/>
    <p:sldId id="1233" r:id="rId34"/>
    <p:sldId id="1234" r:id="rId35"/>
    <p:sldId id="1235" r:id="rId36"/>
    <p:sldId id="1236" r:id="rId37"/>
    <p:sldId id="1237" r:id="rId38"/>
    <p:sldId id="1238" r:id="rId39"/>
    <p:sldId id="1239" r:id="rId40"/>
    <p:sldId id="1246" r:id="rId41"/>
    <p:sldId id="1247" r:id="rId42"/>
    <p:sldId id="1248" r:id="rId43"/>
    <p:sldId id="1249" r:id="rId44"/>
    <p:sldId id="1250" r:id="rId45"/>
    <p:sldId id="1251" r:id="rId46"/>
    <p:sldId id="1252" r:id="rId47"/>
    <p:sldId id="1253" r:id="rId48"/>
    <p:sldId id="1254" r:id="rId49"/>
    <p:sldId id="1255" r:id="rId50"/>
    <p:sldId id="1256" r:id="rId51"/>
    <p:sldId id="1257" r:id="rId52"/>
    <p:sldId id="1240" r:id="rId53"/>
  </p:sldIdLst>
  <p:sldSz cx="12192000" cy="6858000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B702699-A6F9-4F10-BBDA-757740D78EC2}">
          <p14:sldIdLst>
            <p14:sldId id="1218"/>
            <p14:sldId id="1219"/>
            <p14:sldId id="1220"/>
            <p14:sldId id="1221"/>
            <p14:sldId id="1202"/>
            <p14:sldId id="1203"/>
            <p14:sldId id="1204"/>
            <p14:sldId id="1205"/>
            <p14:sldId id="1213"/>
            <p14:sldId id="1214"/>
            <p14:sldId id="1215"/>
            <p14:sldId id="1216"/>
            <p14:sldId id="1217"/>
            <p14:sldId id="1197"/>
            <p14:sldId id="1206"/>
            <p14:sldId id="1207"/>
          </p14:sldIdLst>
        </p14:section>
        <p14:section name="Раздел без заголовка" id="{174184A5-8D7F-465D-A61B-FD4C3FDD3D45}">
          <p14:sldIdLst>
            <p14:sldId id="1208"/>
            <p14:sldId id="1209"/>
            <p14:sldId id="1210"/>
            <p14:sldId id="1211"/>
            <p14:sldId id="1212"/>
            <p14:sldId id="1222"/>
            <p14:sldId id="1223"/>
            <p14:sldId id="1224"/>
            <p14:sldId id="1225"/>
            <p14:sldId id="1226"/>
            <p14:sldId id="1227"/>
            <p14:sldId id="1228"/>
            <p14:sldId id="1229"/>
            <p14:sldId id="1230"/>
            <p14:sldId id="1231"/>
            <p14:sldId id="1232"/>
            <p14:sldId id="1233"/>
            <p14:sldId id="1234"/>
            <p14:sldId id="1235"/>
            <p14:sldId id="1236"/>
            <p14:sldId id="1237"/>
            <p14:sldId id="1238"/>
            <p14:sldId id="1239"/>
            <p14:sldId id="1246"/>
            <p14:sldId id="1247"/>
            <p14:sldId id="1248"/>
            <p14:sldId id="1249"/>
            <p14:sldId id="1250"/>
            <p14:sldId id="1251"/>
            <p14:sldId id="1252"/>
            <p14:sldId id="1253"/>
            <p14:sldId id="1254"/>
            <p14:sldId id="1255"/>
            <p14:sldId id="1256"/>
            <p14:sldId id="1257"/>
            <p14:sldId id="12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 userDrawn="1">
          <p15:clr>
            <a:srgbClr val="A4A3A4"/>
          </p15:clr>
        </p15:guide>
        <p15:guide id="2" pos="214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" initials="a" lastIdx="2" clrIdx="0">
    <p:extLst>
      <p:ext uri="{19B8F6BF-5375-455C-9EA6-DF929625EA0E}">
        <p15:presenceInfo xmlns:p15="http://schemas.microsoft.com/office/powerpoint/2012/main" userId="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CCCD"/>
    <a:srgbClr val="4DC58D"/>
    <a:srgbClr val="66FF99"/>
    <a:srgbClr val="4CC38B"/>
    <a:srgbClr val="FFFFFF"/>
    <a:srgbClr val="0000CC"/>
    <a:srgbClr val="70AD47"/>
    <a:srgbClr val="3265DC"/>
    <a:srgbClr val="B5BAE7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901" autoAdjust="0"/>
  </p:normalViewPr>
  <p:slideViewPr>
    <p:cSldViewPr snapToGrid="0" snapToObjects="1">
      <p:cViewPr varScale="1">
        <p:scale>
          <a:sx n="78" d="100"/>
          <a:sy n="78" d="100"/>
        </p:scale>
        <p:origin x="576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220" y="-90"/>
      </p:cViewPr>
      <p:guideLst>
        <p:guide orient="horz" pos="3130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tcmp00\_&#1052;&#1054;&#1053;&#1048;&#1058;&#1054;&#1056;&#1048;&#1053;&#1043;\&#1056;&#1072;&#1073;&#1086;&#1095;&#1072;&#1103;\2021\12%20&#1044;&#1077;&#1082;&#1072;&#1073;&#1088;&#1103;\17\&#1048;&#1090;&#1086;&#1075;&#1080;%202021%20&#1052;&#1080;&#1055;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ka\Desktop\&#1048;&#1090;&#1086;&#1075;&#1080;%202021%20&#1052;&#1080;&#1055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опубликованных аукционов в</a:t>
            </a:r>
            <a:r>
              <a:rPr lang="ru-RU" sz="2400" baseline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2021 году</a:t>
            </a:r>
          </a:p>
          <a:p>
            <a: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 sz="2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7612250943172889"/>
          <c:y val="0"/>
        </c:manualLayout>
      </c:layout>
      <c:overlay val="1"/>
    </c:title>
    <c:autoTitleDeleted val="0"/>
    <c:view3D>
      <c:rotX val="0"/>
      <c:rotY val="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2600837935288031"/>
          <c:y val="0.12428206017864789"/>
          <c:w val="0.87399166326649114"/>
          <c:h val="0.62701799119402479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rgbClr val="5B9BD5">
                    <a:tint val="44500"/>
                    <a:satMod val="160000"/>
                  </a:srgbClr>
                </a:gs>
                <a:gs pos="100000">
                  <a:srgbClr val="5B9BD5">
                    <a:tint val="23500"/>
                    <a:satMod val="160000"/>
                  </a:srgbClr>
                </a:gs>
              </a:gsLst>
              <a:lin ang="5400000" scaled="0"/>
            </a:gradFill>
          </c:spPr>
          <c:invertIfNegative val="1"/>
          <c:dPt>
            <c:idx val="1"/>
            <c:invertIfNegative val="1"/>
            <c:bubble3D val="0"/>
            <c:spPr>
              <a:gradFill>
                <a:gsLst>
                  <a:gs pos="0">
                    <a:srgbClr val="FF0000"/>
                  </a:gs>
                  <a:gs pos="50000">
                    <a:srgbClr val="5B9BD5">
                      <a:tint val="44500"/>
                      <a:satMod val="160000"/>
                    </a:srgbClr>
                  </a:gs>
                  <a:gs pos="100000">
                    <a:srgbClr val="5B9BD5">
                      <a:tint val="23500"/>
                      <a:satMod val="160000"/>
                    </a:srgbClr>
                  </a:gs>
                </a:gsLst>
                <a:lin ang="5400000" scaled="0"/>
              </a:gra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</c:v>
                </c:pt>
                <c:pt idx="1">
                  <c:v>31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</c:dLbls>
        <c:gapWidth val="75"/>
        <c:shape val="box"/>
        <c:axId val="118367360"/>
        <c:axId val="124360304"/>
        <c:axId val="0"/>
      </c:bar3DChart>
      <c:catAx>
        <c:axId val="118367360"/>
        <c:scaling>
          <c:orientation val="minMax"/>
        </c:scaling>
        <c:delete val="1"/>
        <c:axPos val="b"/>
        <c:numFmt formatCode="General" sourceLinked="1"/>
        <c:majorTickMark val="none"/>
        <c:minorTickMark val="cross"/>
        <c:tickLblPos val="nextTo"/>
        <c:crossAx val="124360304"/>
        <c:crosses val="autoZero"/>
        <c:auto val="1"/>
        <c:lblAlgn val="ctr"/>
        <c:lblOffset val="100"/>
        <c:noMultiLvlLbl val="1"/>
      </c:catAx>
      <c:valAx>
        <c:axId val="124360304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cross"/>
        <c:tickLblPos val="nextTo"/>
        <c:crossAx val="118367360"/>
        <c:crosses val="autoZero"/>
        <c:crossBetween val="between"/>
      </c:valAx>
      <c:spPr>
        <a:ln w="25400">
          <a:noFill/>
        </a:ln>
      </c:spPr>
    </c:plotArea>
    <c:legend>
      <c:legendPos val="b"/>
      <c:layout>
        <c:manualLayout>
          <c:xMode val="edge"/>
          <c:yMode val="edge"/>
          <c:x val="0.30837081169172903"/>
          <c:y val="0.89126695584739546"/>
          <c:w val="0.37223458540888416"/>
          <c:h val="0.10873304415260412"/>
        </c:manualLayout>
      </c:layout>
      <c:overlay val="1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1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62270822504154"/>
          <c:y val="2.4040218232678568E-3"/>
          <c:w val="0.78787499973261288"/>
          <c:h val="0.7738807581525666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квартал</c:v>
                </c:pt>
              </c:strCache>
            </c:strRef>
          </c:tx>
          <c:spPr>
            <a:solidFill>
              <a:schemeClr val="accent6">
                <a:tint val="58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Лист1!$A$1:$A$22</c:f>
              <c:strCache>
                <c:ptCount val="22"/>
                <c:pt idx="0">
                  <c:v> </c:v>
                </c:pt>
                <c:pt idx="1">
                  <c:v>Форд К 068 ЕТ</c:v>
                </c:pt>
                <c:pt idx="2">
                  <c:v>Лада Гранта К 830 РА</c:v>
                </c:pt>
                <c:pt idx="3">
                  <c:v>УАЗ Патриот Н 602 РН</c:v>
                </c:pt>
                <c:pt idx="4">
                  <c:v>ГАЗ 3002 Т 527 УХ</c:v>
                </c:pt>
                <c:pt idx="5">
                  <c:v>ГАЗ 3002 Т528УХ</c:v>
                </c:pt>
                <c:pt idx="6">
                  <c:v>ГАЗ 2752 Т 529 УХ</c:v>
                </c:pt>
                <c:pt idx="7">
                  <c:v>УАЗ 3909 Т 530 УХ</c:v>
                </c:pt>
                <c:pt idx="8">
                  <c:v>ГАЗ 3102 У 815 УУ</c:v>
                </c:pt>
                <c:pt idx="9">
                  <c:v>Форд У 819 УУ</c:v>
                </c:pt>
                <c:pt idx="10">
                  <c:v>ГАЗ 27527 Х 067 КН</c:v>
                </c:pt>
                <c:pt idx="11">
                  <c:v>УАЗ Патриот Х 073 КН</c:v>
                </c:pt>
                <c:pt idx="12">
                  <c:v>КАМАЗ  43118 Х 363 ХЕ</c:v>
                </c:pt>
                <c:pt idx="13">
                  <c:v>КАМАЗ 67293 У 610 УУ</c:v>
                </c:pt>
                <c:pt idx="14">
                  <c:v>ГАЗ 22171 У 608 УУ</c:v>
                </c:pt>
                <c:pt idx="15">
                  <c:v>ГАЗ 3102 Х 362 ХЕ</c:v>
                </c:pt>
                <c:pt idx="16">
                  <c:v>ГАЗ 2752 У 816 УУ</c:v>
                </c:pt>
                <c:pt idx="17">
                  <c:v>УАЗ 220692 У 817 УУ</c:v>
                </c:pt>
                <c:pt idx="18">
                  <c:v>УАЗ 390999 С 893 ЕР</c:v>
                </c:pt>
                <c:pt idx="19">
                  <c:v>УАЗ 3909 К 640 РА</c:v>
                </c:pt>
                <c:pt idx="20">
                  <c:v>КАМАЗ  393812 У 070 ВТ</c:v>
                </c:pt>
                <c:pt idx="21">
                  <c:v>КАМАЗ 4308 А 429 РР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62</c:v>
                </c:pt>
                <c:pt idx="1">
                  <c:v>44</c:v>
                </c:pt>
                <c:pt idx="2">
                  <c:v>0</c:v>
                </c:pt>
                <c:pt idx="3">
                  <c:v>5</c:v>
                </c:pt>
                <c:pt idx="4">
                  <c:v>35</c:v>
                </c:pt>
                <c:pt idx="5">
                  <c:v>33</c:v>
                </c:pt>
                <c:pt idx="6">
                  <c:v>22</c:v>
                </c:pt>
                <c:pt idx="7">
                  <c:v>48</c:v>
                </c:pt>
                <c:pt idx="8">
                  <c:v>50</c:v>
                </c:pt>
                <c:pt idx="9">
                  <c:v>18</c:v>
                </c:pt>
                <c:pt idx="10">
                  <c:v>49</c:v>
                </c:pt>
                <c:pt idx="11">
                  <c:v>10</c:v>
                </c:pt>
                <c:pt idx="12">
                  <c:v>0</c:v>
                </c:pt>
                <c:pt idx="13">
                  <c:v>43</c:v>
                </c:pt>
                <c:pt idx="14">
                  <c:v>6</c:v>
                </c:pt>
                <c:pt idx="15">
                  <c:v>52</c:v>
                </c:pt>
                <c:pt idx="16">
                  <c:v>0</c:v>
                </c:pt>
                <c:pt idx="17">
                  <c:v>19</c:v>
                </c:pt>
                <c:pt idx="18">
                  <c:v>13</c:v>
                </c:pt>
                <c:pt idx="19">
                  <c:v>2</c:v>
                </c:pt>
                <c:pt idx="20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квартал</c:v>
                </c:pt>
              </c:strCache>
            </c:strRef>
          </c:tx>
          <c:spPr>
            <a:solidFill>
              <a:schemeClr val="accent6">
                <a:tint val="86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847324096712845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8473240967128459E-2"/>
                  <c:y val="3.003549154500912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1.955990220048899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1.195327356696549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Лист1!$A$1:$A$22</c:f>
              <c:strCache>
                <c:ptCount val="22"/>
                <c:pt idx="0">
                  <c:v> </c:v>
                </c:pt>
                <c:pt idx="1">
                  <c:v>Форд К 068 ЕТ</c:v>
                </c:pt>
                <c:pt idx="2">
                  <c:v>Лада Гранта К 830 РА</c:v>
                </c:pt>
                <c:pt idx="3">
                  <c:v>УАЗ Патриот Н 602 РН</c:v>
                </c:pt>
                <c:pt idx="4">
                  <c:v>ГАЗ 3002 Т 527 УХ</c:v>
                </c:pt>
                <c:pt idx="5">
                  <c:v>ГАЗ 3002 Т528УХ</c:v>
                </c:pt>
                <c:pt idx="6">
                  <c:v>ГАЗ 2752 Т 529 УХ</c:v>
                </c:pt>
                <c:pt idx="7">
                  <c:v>УАЗ 3909 Т 530 УХ</c:v>
                </c:pt>
                <c:pt idx="8">
                  <c:v>ГАЗ 3102 У 815 УУ</c:v>
                </c:pt>
                <c:pt idx="9">
                  <c:v>Форд У 819 УУ</c:v>
                </c:pt>
                <c:pt idx="10">
                  <c:v>ГАЗ 27527 Х 067 КН</c:v>
                </c:pt>
                <c:pt idx="11">
                  <c:v>УАЗ Патриот Х 073 КН</c:v>
                </c:pt>
                <c:pt idx="12">
                  <c:v>КАМАЗ  43118 Х 363 ХЕ</c:v>
                </c:pt>
                <c:pt idx="13">
                  <c:v>КАМАЗ 67293 У 610 УУ</c:v>
                </c:pt>
                <c:pt idx="14">
                  <c:v>ГАЗ 22171 У 608 УУ</c:v>
                </c:pt>
                <c:pt idx="15">
                  <c:v>ГАЗ 3102 Х 362 ХЕ</c:v>
                </c:pt>
                <c:pt idx="16">
                  <c:v>ГАЗ 2752 У 816 УУ</c:v>
                </c:pt>
                <c:pt idx="17">
                  <c:v>УАЗ 220692 У 817 УУ</c:v>
                </c:pt>
                <c:pt idx="18">
                  <c:v>УАЗ 390999 С 893 ЕР</c:v>
                </c:pt>
                <c:pt idx="19">
                  <c:v>УАЗ 3909 К 640 РА</c:v>
                </c:pt>
                <c:pt idx="20">
                  <c:v>КАМАЗ  393812 У 070 ВТ</c:v>
                </c:pt>
                <c:pt idx="21">
                  <c:v>КАМАЗ 4308 А 429 РР</c:v>
                </c:pt>
              </c:strCache>
            </c:strRef>
          </c:cat>
          <c:val>
            <c:numRef>
              <c:f>Лист1!$C$2:$C$22</c:f>
              <c:numCache>
                <c:formatCode>General</c:formatCode>
                <c:ptCount val="21"/>
                <c:pt idx="0">
                  <c:v>52</c:v>
                </c:pt>
                <c:pt idx="1">
                  <c:v>54</c:v>
                </c:pt>
                <c:pt idx="2">
                  <c:v>0</c:v>
                </c:pt>
                <c:pt idx="3">
                  <c:v>29</c:v>
                </c:pt>
                <c:pt idx="4">
                  <c:v>34</c:v>
                </c:pt>
                <c:pt idx="5">
                  <c:v>29</c:v>
                </c:pt>
                <c:pt idx="6">
                  <c:v>21</c:v>
                </c:pt>
                <c:pt idx="7">
                  <c:v>48</c:v>
                </c:pt>
                <c:pt idx="8">
                  <c:v>45</c:v>
                </c:pt>
                <c:pt idx="9">
                  <c:v>7</c:v>
                </c:pt>
                <c:pt idx="10">
                  <c:v>43</c:v>
                </c:pt>
                <c:pt idx="11">
                  <c:v>9</c:v>
                </c:pt>
                <c:pt idx="12">
                  <c:v>1</c:v>
                </c:pt>
                <c:pt idx="13">
                  <c:v>28</c:v>
                </c:pt>
                <c:pt idx="14">
                  <c:v>19</c:v>
                </c:pt>
                <c:pt idx="15">
                  <c:v>40</c:v>
                </c:pt>
                <c:pt idx="16">
                  <c:v>0</c:v>
                </c:pt>
                <c:pt idx="17">
                  <c:v>0</c:v>
                </c:pt>
                <c:pt idx="18">
                  <c:v>50</c:v>
                </c:pt>
                <c:pt idx="19">
                  <c:v>0</c:v>
                </c:pt>
                <c:pt idx="20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квартал</c:v>
                </c:pt>
              </c:strCache>
            </c:strRef>
          </c:tx>
          <c:spPr>
            <a:solidFill>
              <a:schemeClr val="accent6">
                <a:shade val="86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Лист1!$A$1:$A$22</c:f>
              <c:strCache>
                <c:ptCount val="22"/>
                <c:pt idx="0">
                  <c:v> </c:v>
                </c:pt>
                <c:pt idx="1">
                  <c:v>Форд К 068 ЕТ</c:v>
                </c:pt>
                <c:pt idx="2">
                  <c:v>Лада Гранта К 830 РА</c:v>
                </c:pt>
                <c:pt idx="3">
                  <c:v>УАЗ Патриот Н 602 РН</c:v>
                </c:pt>
                <c:pt idx="4">
                  <c:v>ГАЗ 3002 Т 527 УХ</c:v>
                </c:pt>
                <c:pt idx="5">
                  <c:v>ГАЗ 3002 Т528УХ</c:v>
                </c:pt>
                <c:pt idx="6">
                  <c:v>ГАЗ 2752 Т 529 УХ</c:v>
                </c:pt>
                <c:pt idx="7">
                  <c:v>УАЗ 3909 Т 530 УХ</c:v>
                </c:pt>
                <c:pt idx="8">
                  <c:v>ГАЗ 3102 У 815 УУ</c:v>
                </c:pt>
                <c:pt idx="9">
                  <c:v>Форд У 819 УУ</c:v>
                </c:pt>
                <c:pt idx="10">
                  <c:v>ГАЗ 27527 Х 067 КН</c:v>
                </c:pt>
                <c:pt idx="11">
                  <c:v>УАЗ Патриот Х 073 КН</c:v>
                </c:pt>
                <c:pt idx="12">
                  <c:v>КАМАЗ  43118 Х 363 ХЕ</c:v>
                </c:pt>
                <c:pt idx="13">
                  <c:v>КАМАЗ 67293 У 610 УУ</c:v>
                </c:pt>
                <c:pt idx="14">
                  <c:v>ГАЗ 22171 У 608 УУ</c:v>
                </c:pt>
                <c:pt idx="15">
                  <c:v>ГАЗ 3102 Х 362 ХЕ</c:v>
                </c:pt>
                <c:pt idx="16">
                  <c:v>ГАЗ 2752 У 816 УУ</c:v>
                </c:pt>
                <c:pt idx="17">
                  <c:v>УАЗ 220692 У 817 УУ</c:v>
                </c:pt>
                <c:pt idx="18">
                  <c:v>УАЗ 390999 С 893 ЕР</c:v>
                </c:pt>
                <c:pt idx="19">
                  <c:v>УАЗ 3909 К 640 РА</c:v>
                </c:pt>
                <c:pt idx="20">
                  <c:v>КАМАЗ  393812 У 070 ВТ</c:v>
                </c:pt>
                <c:pt idx="21">
                  <c:v>КАМАЗ 4308 А 429 РР</c:v>
                </c:pt>
              </c:strCache>
            </c:strRef>
          </c:cat>
          <c:val>
            <c:numRef>
              <c:f>Лист1!$D$2:$D$22</c:f>
              <c:numCache>
                <c:formatCode>General</c:formatCode>
                <c:ptCount val="21"/>
                <c:pt idx="0">
                  <c:v>17</c:v>
                </c:pt>
                <c:pt idx="1">
                  <c:v>65</c:v>
                </c:pt>
                <c:pt idx="2">
                  <c:v>0</c:v>
                </c:pt>
                <c:pt idx="3">
                  <c:v>22</c:v>
                </c:pt>
                <c:pt idx="4">
                  <c:v>54</c:v>
                </c:pt>
                <c:pt idx="5">
                  <c:v>58</c:v>
                </c:pt>
                <c:pt idx="6">
                  <c:v>20</c:v>
                </c:pt>
                <c:pt idx="7">
                  <c:v>12</c:v>
                </c:pt>
                <c:pt idx="8">
                  <c:v>55</c:v>
                </c:pt>
                <c:pt idx="9">
                  <c:v>14</c:v>
                </c:pt>
                <c:pt idx="10">
                  <c:v>57</c:v>
                </c:pt>
                <c:pt idx="11">
                  <c:v>11</c:v>
                </c:pt>
                <c:pt idx="12">
                  <c:v>3</c:v>
                </c:pt>
                <c:pt idx="13">
                  <c:v>28</c:v>
                </c:pt>
                <c:pt idx="14">
                  <c:v>13</c:v>
                </c:pt>
                <c:pt idx="15">
                  <c:v>27</c:v>
                </c:pt>
                <c:pt idx="16">
                  <c:v>0</c:v>
                </c:pt>
                <c:pt idx="17">
                  <c:v>0</c:v>
                </c:pt>
                <c:pt idx="18">
                  <c:v>68</c:v>
                </c:pt>
                <c:pt idx="19">
                  <c:v>1</c:v>
                </c:pt>
                <c:pt idx="2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4 квартал</c:v>
                </c:pt>
              </c:strCache>
            </c:strRef>
          </c:tx>
          <c:spPr>
            <a:solidFill>
              <a:schemeClr val="accent6">
                <a:shade val="58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Лист1!$A$1:$A$22</c:f>
              <c:strCache>
                <c:ptCount val="22"/>
                <c:pt idx="0">
                  <c:v> </c:v>
                </c:pt>
                <c:pt idx="1">
                  <c:v>Форд К 068 ЕТ</c:v>
                </c:pt>
                <c:pt idx="2">
                  <c:v>Лада Гранта К 830 РА</c:v>
                </c:pt>
                <c:pt idx="3">
                  <c:v>УАЗ Патриот Н 602 РН</c:v>
                </c:pt>
                <c:pt idx="4">
                  <c:v>ГАЗ 3002 Т 527 УХ</c:v>
                </c:pt>
                <c:pt idx="5">
                  <c:v>ГАЗ 3002 Т528УХ</c:v>
                </c:pt>
                <c:pt idx="6">
                  <c:v>ГАЗ 2752 Т 529 УХ</c:v>
                </c:pt>
                <c:pt idx="7">
                  <c:v>УАЗ 3909 Т 530 УХ</c:v>
                </c:pt>
                <c:pt idx="8">
                  <c:v>ГАЗ 3102 У 815 УУ</c:v>
                </c:pt>
                <c:pt idx="9">
                  <c:v>Форд У 819 УУ</c:v>
                </c:pt>
                <c:pt idx="10">
                  <c:v>ГАЗ 27527 Х 067 КН</c:v>
                </c:pt>
                <c:pt idx="11">
                  <c:v>УАЗ Патриот Х 073 КН</c:v>
                </c:pt>
                <c:pt idx="12">
                  <c:v>КАМАЗ  43118 Х 363 ХЕ</c:v>
                </c:pt>
                <c:pt idx="13">
                  <c:v>КАМАЗ 67293 У 610 УУ</c:v>
                </c:pt>
                <c:pt idx="14">
                  <c:v>ГАЗ 22171 У 608 УУ</c:v>
                </c:pt>
                <c:pt idx="15">
                  <c:v>ГАЗ 3102 Х 362 ХЕ</c:v>
                </c:pt>
                <c:pt idx="16">
                  <c:v>ГАЗ 2752 У 816 УУ</c:v>
                </c:pt>
                <c:pt idx="17">
                  <c:v>УАЗ 220692 У 817 УУ</c:v>
                </c:pt>
                <c:pt idx="18">
                  <c:v>УАЗ 390999 С 893 ЕР</c:v>
                </c:pt>
                <c:pt idx="19">
                  <c:v>УАЗ 3909 К 640 РА</c:v>
                </c:pt>
                <c:pt idx="20">
                  <c:v>КАМАЗ  393812 У 070 ВТ</c:v>
                </c:pt>
                <c:pt idx="21">
                  <c:v>КАМАЗ 4308 А 429 РР</c:v>
                </c:pt>
              </c:strCache>
            </c:strRef>
          </c:cat>
          <c:val>
            <c:numRef>
              <c:f>Лист1!$E$2:$E$22</c:f>
              <c:numCache>
                <c:formatCode>General</c:formatCode>
                <c:ptCount val="21"/>
                <c:pt idx="0">
                  <c:v>48</c:v>
                </c:pt>
                <c:pt idx="1">
                  <c:v>48</c:v>
                </c:pt>
                <c:pt idx="2">
                  <c:v>25</c:v>
                </c:pt>
                <c:pt idx="3">
                  <c:v>7</c:v>
                </c:pt>
                <c:pt idx="4">
                  <c:v>48</c:v>
                </c:pt>
                <c:pt idx="5">
                  <c:v>47</c:v>
                </c:pt>
                <c:pt idx="6">
                  <c:v>31</c:v>
                </c:pt>
                <c:pt idx="7">
                  <c:v>31</c:v>
                </c:pt>
                <c:pt idx="8">
                  <c:v>8</c:v>
                </c:pt>
                <c:pt idx="9">
                  <c:v>43</c:v>
                </c:pt>
                <c:pt idx="10">
                  <c:v>23</c:v>
                </c:pt>
                <c:pt idx="11">
                  <c:v>5</c:v>
                </c:pt>
                <c:pt idx="12">
                  <c:v>2</c:v>
                </c:pt>
                <c:pt idx="13">
                  <c:v>5</c:v>
                </c:pt>
                <c:pt idx="14">
                  <c:v>0</c:v>
                </c:pt>
                <c:pt idx="15">
                  <c:v>5</c:v>
                </c:pt>
                <c:pt idx="16">
                  <c:v>0</c:v>
                </c:pt>
                <c:pt idx="17">
                  <c:v>0</c:v>
                </c:pt>
                <c:pt idx="18">
                  <c:v>51</c:v>
                </c:pt>
                <c:pt idx="19">
                  <c:v>2</c:v>
                </c:pt>
                <c:pt idx="2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08537480"/>
        <c:axId val="408539048"/>
      </c:barChart>
      <c:catAx>
        <c:axId val="4085374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539048"/>
        <c:crosses val="autoZero"/>
        <c:auto val="1"/>
        <c:lblAlgn val="ctr"/>
        <c:lblOffset val="100"/>
        <c:noMultiLvlLbl val="0"/>
      </c:catAx>
      <c:valAx>
        <c:axId val="40853904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8537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044991468556992E-2"/>
          <c:y val="0.11378570634585126"/>
          <c:w val="0.85038541260680156"/>
          <c:h val="0.815616584105754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4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explosion val="3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spc="0" baseline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8704E5D9-1C41-4C95-9996-629FFA2864FF}" type="CATEGORYNAME">
                      <a:rPr lang="ru-RU" sz="1600" b="0" i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sz="1600" b="0" i="0" baseline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62207 единиц</a:t>
                    </a:r>
                  </a:p>
                  <a:p>
                    <a:pPr>
                      <a:defRPr sz="16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spc="0" baseline="0">
                      <a:solidFill>
                        <a:schemeClr val="accent6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8.0557119790480899E-2"/>
                  <c:y val="-2.407220727008062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spc="0" baseline="0">
                        <a:solidFill>
                          <a:srgbClr val="3265D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4E1ED4D7-31C9-4B85-BC42-8D92D449843C}" type="CATEGORYNAME">
                      <a:rPr lang="ru-RU" sz="1600" b="0" i="0">
                        <a:solidFill>
                          <a:srgbClr val="3265D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600" b="0">
                          <a:solidFill>
                            <a:srgbClr val="3265D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sz="1600" b="0" i="0" baseline="0" dirty="0">
                        <a:solidFill>
                          <a:srgbClr val="3265D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8250 комплектов</a:t>
                    </a:r>
                  </a:p>
                  <a:p>
                    <a:pPr>
                      <a:defRPr sz="1600" b="0">
                        <a:solidFill>
                          <a:srgbClr val="3265D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spc="0" baseline="0">
                      <a:solidFill>
                        <a:srgbClr val="3265DC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62673862069009"/>
                      <c:h val="0.1166075913531339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"/>
                  <c:y val="-2.159399839872850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spc="0" baseline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DB6FB5B2-0761-4115-ACAD-A6BCA28D9537}" type="CATEGORYNAME">
                      <a:rPr lang="ru-RU" sz="1600" b="0" i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600" b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sz="1600" b="0" i="0" baseline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1500 сутодач</a:t>
                    </a:r>
                  </a:p>
                  <a:p>
                    <a:pPr>
                      <a:defRPr sz="1600" b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spc="0" baseline="0">
                      <a:solidFill>
                        <a:srgbClr val="FFC000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spc="0" baseline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16945B7B-CF8B-42FD-97D3-E1C8A9CF45FD}" type="CATEGORYNAME">
                      <a:rPr lang="ru-RU" sz="1600" b="0" i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600" b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sz="1600" b="0" i="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524,65 тонны</a:t>
                    </a:r>
                  </a:p>
                  <a:p>
                    <a:pPr>
                      <a:defRPr sz="1600" b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spc="0" baseline="0">
                      <a:solidFill>
                        <a:schemeClr val="accent6">
                          <a:lumMod val="50000"/>
                        </a:schemeClr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spc="0" baseline="0">
                    <a:solidFill>
                      <a:schemeClr val="accent6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Материально-технические средства для жизнеобеспечения пострадавшего населения</c:v>
                </c:pt>
                <c:pt idx="1">
                  <c:v>Вещевое имущество</c:v>
                </c:pt>
                <c:pt idx="2">
                  <c:v>Продовольствие</c:v>
                </c:pt>
                <c:pt idx="3">
                  <c:v>Нефтепродукты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45039943651067"/>
          <c:y val="1.6951812902213153E-4"/>
          <c:w val="0.78570170629839065"/>
          <c:h val="0.8536064434780371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4DC58D">
                <a:alpha val="5000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Материально-технические средства </c:v>
                </c:pt>
                <c:pt idx="1">
                  <c:v>Вещевое имущество</c:v>
                </c:pt>
                <c:pt idx="2">
                  <c:v>Продовольствие</c:v>
                </c:pt>
                <c:pt idx="3">
                  <c:v>Нефтепродукты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80</c:v>
                </c:pt>
                <c:pt idx="1">
                  <c:v>60</c:v>
                </c:pt>
                <c:pt idx="2">
                  <c:v>60</c:v>
                </c:pt>
                <c:pt idx="3">
                  <c:v>60</c:v>
                </c:pt>
              </c:numCache>
            </c:numRef>
          </c:val>
        </c:ser>
        <c:ser>
          <c:idx val="1"/>
          <c:order val="1"/>
          <c:tx>
            <c:strRef>
              <c:f>Лист1!$B$1:$C$1</c:f>
              <c:strCache>
                <c:ptCount val="1"/>
                <c:pt idx="0">
                  <c:v>2020 2021</c:v>
                </c:pt>
              </c:strCache>
            </c:strRef>
          </c:tx>
          <c:spPr>
            <a:solidFill>
              <a:srgbClr val="4DC58D">
                <a:alpha val="2800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Материально-технические средства </c:v>
                </c:pt>
                <c:pt idx="1">
                  <c:v>Вещевое имущество</c:v>
                </c:pt>
                <c:pt idx="2">
                  <c:v>Продовольствие</c:v>
                </c:pt>
                <c:pt idx="3">
                  <c:v>Нефтепродукты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85</c:v>
                </c:pt>
                <c:pt idx="1">
                  <c:v>60</c:v>
                </c:pt>
                <c:pt idx="2">
                  <c:v>60</c:v>
                </c:pt>
                <c:pt idx="3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8546104"/>
        <c:axId val="410210848"/>
      </c:barChart>
      <c:catAx>
        <c:axId val="40854610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10210848"/>
        <c:crosses val="autoZero"/>
        <c:auto val="1"/>
        <c:lblAlgn val="ctr"/>
        <c:lblOffset val="100"/>
        <c:noMultiLvlLbl val="0"/>
      </c:catAx>
      <c:valAx>
        <c:axId val="410210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8546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439707984851817"/>
          <c:y val="0.93944496483562112"/>
          <c:w val="0.17209583942026419"/>
          <c:h val="6.055503516437891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rgbClr val="0000CC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009995683770784E-2"/>
          <c:y val="1.963101657201051E-2"/>
          <c:w val="0.90088212244691401"/>
          <c:h val="0.8628020989297842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ноябрь</c:v>
                </c:pt>
              </c:strCache>
            </c:strRef>
          </c:tx>
          <c:dPt>
            <c:idx val="0"/>
            <c:bubble3D val="0"/>
            <c:explosion val="3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2"/>
            <c:bubble3D val="0"/>
            <c:explosion val="5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5.5300211446830012E-2"/>
                  <c:y val="2.3134624573142764E-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6708738084197124E-2"/>
                  <c:y val="6.671689455442433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8061173272190006"/>
                  <c:y val="-0.1073027305029067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742004552632575E-2"/>
                  <c:y val="-4.879000805561674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7925952935184495E-2"/>
                  <c:y val="3.403833281722050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Подготовка смет</c:v>
                </c:pt>
                <c:pt idx="1">
                  <c:v>Подготовка закупочной документации</c:v>
                </c:pt>
                <c:pt idx="2">
                  <c:v>Содержание здания</c:v>
                </c:pt>
                <c:pt idx="3">
                  <c:v>организация и проведение переезда на ул. Лесная</c:v>
                </c:pt>
                <c:pt idx="4">
                  <c:v>Обеспечение ТМЦ сотрудников Учреждения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</c:v>
                </c:pt>
                <c:pt idx="1">
                  <c:v>40</c:v>
                </c:pt>
                <c:pt idx="2">
                  <c:v>40</c:v>
                </c:pt>
                <c:pt idx="3">
                  <c:v>25</c:v>
                </c:pt>
                <c:pt idx="4">
                  <c:v>35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54CCCD"/>
              </a:solidFill>
            </c:spPr>
          </c:dPt>
          <c:dPt>
            <c:idx val="3"/>
            <c:invertIfNegative val="0"/>
            <c:bubble3D val="0"/>
            <c:spPr>
              <a:solidFill>
                <a:srgbClr val="CC3399"/>
              </a:solidFill>
            </c:spPr>
          </c:dPt>
          <c:dLbls>
            <c:dLbl>
              <c:idx val="0"/>
              <c:layout>
                <c:manualLayout>
                  <c:x val="0.21901319910478934"/>
                  <c:y val="7.7494594842320366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z="1799" b="1" i="0" baseline="0" dirty="0" smtClean="0"/>
                      <a:t>575401 шт.</a:t>
                    </a:r>
                    <a:endParaRPr lang="ru-RU" sz="1800" b="1" i="0" baseline="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0982494716031647"/>
                  <c:y val="-5.796189161647912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z="1799" b="1" i="0" baseline="0" dirty="0" smtClean="0"/>
                      <a:t>575865 шт.</a:t>
                    </a:r>
                    <a:endParaRPr lang="ru-RU" sz="1800" b="1" i="0" baseline="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Портребность СИЗ</c:v>
                </c:pt>
                <c:pt idx="1">
                  <c:v>Наличие СИЗ на 01.01.2021</c:v>
                </c:pt>
                <c:pt idx="2">
                  <c:v>Наличие СИЗ на 01.12.2021</c:v>
                </c:pt>
                <c:pt idx="3">
                  <c:v>Необходимо приобрести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651680</c:v>
                </c:pt>
                <c:pt idx="1">
                  <c:v>575401</c:v>
                </c:pt>
                <c:pt idx="2">
                  <c:v>575865</c:v>
                </c:pt>
                <c:pt idx="3">
                  <c:v>75815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3046688"/>
        <c:axId val="413041592"/>
        <c:axId val="0"/>
      </c:bar3DChart>
      <c:catAx>
        <c:axId val="413046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9" baseline="0"/>
            </a:pPr>
            <a:endParaRPr lang="ru-RU"/>
          </a:p>
        </c:txPr>
        <c:crossAx val="413041592"/>
        <c:crosses val="autoZero"/>
        <c:auto val="1"/>
        <c:lblAlgn val="ctr"/>
        <c:lblOffset val="100"/>
        <c:noMultiLvlLbl val="0"/>
      </c:catAx>
      <c:valAx>
        <c:axId val="413041592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99" baseline="0"/>
            </a:pPr>
            <a:endParaRPr lang="ru-RU"/>
          </a:p>
        </c:txPr>
        <c:crossAx val="413046688"/>
        <c:crosses val="autoZero"/>
        <c:crossBetween val="between"/>
      </c:valAx>
      <c:spPr>
        <a:noFill/>
        <a:ln w="25389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3265DC"/>
              </a:solidFill>
            </c:spPr>
          </c:dPt>
          <c:dLbls>
            <c:dLbl>
              <c:idx val="0"/>
              <c:layout>
                <c:manualLayout>
                  <c:x val="3.690519607864548E-2"/>
                  <c:y val="-5.5392860410985116E-2"/>
                </c:manualLayout>
              </c:layout>
              <c:tx>
                <c:rich>
                  <a:bodyPr/>
                  <a:lstStyle/>
                  <a:p>
                    <a:pPr>
                      <a:defRPr b="1" i="0" baseline="0"/>
                    </a:pPr>
                    <a:r>
                      <a:rPr lang="en-US" b="1" i="0" baseline="0" dirty="0" smtClean="0"/>
                      <a:t>88,3%</a:t>
                    </a:r>
                    <a:endParaRPr lang="en-US" b="1" i="0" baseline="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1546512530541896E-2"/>
                  <c:y val="-5.1964700207390198E-2"/>
                </c:manualLayout>
              </c:layout>
              <c:tx>
                <c:rich>
                  <a:bodyPr/>
                  <a:lstStyle/>
                  <a:p>
                    <a:pPr>
                      <a:defRPr b="1" i="0" baseline="0"/>
                    </a:pPr>
                    <a:r>
                      <a:rPr lang="en-US" b="1" i="0" baseline="0" dirty="0" smtClean="0"/>
                      <a:t>88,4%</a:t>
                    </a:r>
                    <a:endParaRPr lang="en-US" b="1" i="0" baseline="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Обеспеченность СИЗ на 01.01.2021</c:v>
                </c:pt>
                <c:pt idx="1">
                  <c:v>Обеспеченность СИЗ на 01.12.2021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88.3</c:v>
                </c:pt>
                <c:pt idx="1">
                  <c:v>88.4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3045120"/>
        <c:axId val="413037280"/>
        <c:axId val="0"/>
      </c:bar3DChart>
      <c:catAx>
        <c:axId val="413045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9" baseline="0"/>
            </a:pPr>
            <a:endParaRPr lang="ru-RU"/>
          </a:p>
        </c:txPr>
        <c:crossAx val="413037280"/>
        <c:crosses val="autoZero"/>
        <c:auto val="1"/>
        <c:lblAlgn val="ctr"/>
        <c:lblOffset val="100"/>
        <c:noMultiLvlLbl val="0"/>
      </c:catAx>
      <c:valAx>
        <c:axId val="413037280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99" baseline="0"/>
            </a:pPr>
            <a:endParaRPr lang="ru-RU"/>
          </a:p>
        </c:txPr>
        <c:crossAx val="413045120"/>
        <c:crosses val="autoZero"/>
        <c:crossBetween val="between"/>
      </c:valAx>
      <c:spPr>
        <a:noFill/>
        <a:ln w="25389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2.5285503717147377E-2"/>
                  <c:y val="-3.8584399298158101E-2"/>
                </c:manualLayout>
              </c:layout>
              <c:tx>
                <c:rich>
                  <a:bodyPr/>
                  <a:lstStyle/>
                  <a:p>
                    <a:pPr>
                      <a:defRPr sz="1800" b="1" i="0" baseline="0">
                        <a:latin typeface="Times New Roman" pitchFamily="18" charset="0"/>
                      </a:defRPr>
                    </a:pPr>
                    <a:r>
                      <a:rPr lang="ru-RU" sz="1800" b="1" i="0" baseline="0" dirty="0" smtClean="0">
                        <a:latin typeface="Times New Roman" pitchFamily="18" charset="0"/>
                      </a:rPr>
                      <a:t>1760 ед.</a:t>
                    </a:r>
                    <a:endParaRPr lang="ru-RU" sz="1800" b="1" i="0" baseline="0" dirty="0">
                      <a:latin typeface="Times New Roman" pitchFamily="18" charset="0"/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0277385700263596"/>
                  <c:y val="0.24909481539766656"/>
                </c:manualLayout>
              </c:layout>
              <c:tx>
                <c:rich>
                  <a:bodyPr/>
                  <a:lstStyle/>
                  <a:p>
                    <a:pPr>
                      <a:defRPr sz="1800" b="1" i="0" baseline="0">
                        <a:latin typeface="Times New Roman" pitchFamily="18" charset="0"/>
                      </a:defRPr>
                    </a:pPr>
                    <a:r>
                      <a:rPr lang="ru-RU" sz="1800" b="1" i="0" baseline="0" dirty="0" smtClean="0">
                        <a:latin typeface="Times New Roman" pitchFamily="18" charset="0"/>
                      </a:rPr>
                      <a:t>458 ед.</a:t>
                    </a:r>
                    <a:endParaRPr lang="ru-RU" sz="1800" b="1" i="0" baseline="0" dirty="0">
                      <a:latin typeface="Times New Roman" pitchFamily="18" charset="0"/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Лабораторные испытания СИЗ в 2021</c:v>
                </c:pt>
                <c:pt idx="1">
                  <c:v>Лабораторные испытания СИЗ в 2020</c:v>
                </c:pt>
                <c:pt idx="2">
                  <c:v>Поверка приборов РР в 2021</c:v>
                </c:pt>
                <c:pt idx="3">
                  <c:v>Поверка приборов РР в 2020</c:v>
                </c:pt>
                <c:pt idx="4">
                  <c:v>Лабораторные испытания приборов ХР в 2021</c:v>
                </c:pt>
                <c:pt idx="5">
                  <c:v>Лабораторные испытания приборов ХР в 2020</c:v>
                </c:pt>
                <c:pt idx="6">
                  <c:v>Поверка приборов РР сторонним организациям в 2021</c:v>
                </c:pt>
                <c:pt idx="7">
                  <c:v>Поверка приборов РР сторонним организациям в 2020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1760</c:v>
                </c:pt>
                <c:pt idx="1">
                  <c:v>1920</c:v>
                </c:pt>
                <c:pt idx="2">
                  <c:v>458</c:v>
                </c:pt>
                <c:pt idx="3">
                  <c:v>840</c:v>
                </c:pt>
                <c:pt idx="4">
                  <c:v>200</c:v>
                </c:pt>
                <c:pt idx="5">
                  <c:v>0</c:v>
                </c:pt>
                <c:pt idx="6">
                  <c:v>43</c:v>
                </c:pt>
                <c:pt idx="7">
                  <c:v>119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3047080"/>
        <c:axId val="413047864"/>
        <c:axId val="0"/>
      </c:bar3DChart>
      <c:catAx>
        <c:axId val="413047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ru-RU"/>
          </a:p>
        </c:txPr>
        <c:crossAx val="413047864"/>
        <c:crosses val="autoZero"/>
        <c:auto val="1"/>
        <c:lblAlgn val="ctr"/>
        <c:lblOffset val="100"/>
        <c:noMultiLvlLbl val="0"/>
      </c:catAx>
      <c:valAx>
        <c:axId val="41304786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99" baseline="0"/>
            </a:pPr>
            <a:endParaRPr lang="ru-RU"/>
          </a:p>
        </c:txPr>
        <c:crossAx val="413047080"/>
        <c:crosses val="autoZero"/>
        <c:crossBetween val="between"/>
      </c:valAx>
      <c:spPr>
        <a:noFill/>
        <a:ln w="25389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06684733514002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1.1764705882352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1452395797757242E-3"/>
                  <c:y val="2.46610082274560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5726197898878621E-3"/>
                  <c:y val="9.86440329098234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1.1764705882352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1.1764705882352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3"/>
                <c:pt idx="0">
                  <c:v>Месячные прогнозы</c:v>
                </c:pt>
                <c:pt idx="1">
                  <c:v>Недельные прогнозы</c:v>
                </c:pt>
                <c:pt idx="2">
                  <c:v>Годовой прогноз ЧС</c:v>
                </c:pt>
                <c:pt idx="3">
                  <c:v>Прогноз лесопожарной обстановки</c:v>
                </c:pt>
                <c:pt idx="4">
                  <c:v>Циклический прогноз на отопительный период</c:v>
                </c:pt>
                <c:pt idx="5">
                  <c:v>Прогноз половодья и паводков</c:v>
                </c:pt>
                <c:pt idx="6">
                  <c:v>Отчеты по 112</c:v>
                </c:pt>
                <c:pt idx="7">
                  <c:v>Отчеты по МКА ЖКХ</c:v>
                </c:pt>
                <c:pt idx="8">
                  <c:v>Справки-доклады по автодорогам</c:v>
                </c:pt>
                <c:pt idx="9">
                  <c:v>Справки по камерам</c:v>
                </c:pt>
                <c:pt idx="10">
                  <c:v>Аналитические записки по гибели и травмам</c:v>
                </c:pt>
                <c:pt idx="11">
                  <c:v>Справки по мониторингу рек</c:v>
                </c:pt>
                <c:pt idx="12">
                  <c:v>Опубликовнные на сайте прогнозы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12</c:v>
                </c:pt>
                <c:pt idx="1">
                  <c:v>48</c:v>
                </c:pt>
                <c:pt idx="2">
                  <c:v>1</c:v>
                </c:pt>
                <c:pt idx="3">
                  <c:v>7</c:v>
                </c:pt>
                <c:pt idx="4">
                  <c:v>1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1.5686274509803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5726197898878621E-3"/>
                  <c:y val="-2.46610082274560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5726197898878621E-3"/>
                  <c:y val="-4.93239582665835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3"/>
                <c:pt idx="0">
                  <c:v>Месячные прогнозы</c:v>
                </c:pt>
                <c:pt idx="1">
                  <c:v>Недельные прогнозы</c:v>
                </c:pt>
                <c:pt idx="2">
                  <c:v>Годовой прогноз ЧС</c:v>
                </c:pt>
                <c:pt idx="3">
                  <c:v>Прогноз лесопожарной обстановки</c:v>
                </c:pt>
                <c:pt idx="4">
                  <c:v>Циклический прогноз на отопительный период</c:v>
                </c:pt>
                <c:pt idx="5">
                  <c:v>Прогноз половодья и паводков</c:v>
                </c:pt>
                <c:pt idx="6">
                  <c:v>Отчеты по 112</c:v>
                </c:pt>
                <c:pt idx="7">
                  <c:v>Отчеты по МКА ЖКХ</c:v>
                </c:pt>
                <c:pt idx="8">
                  <c:v>Справки-доклады по автодорогам</c:v>
                </c:pt>
                <c:pt idx="9">
                  <c:v>Справки по камерам</c:v>
                </c:pt>
                <c:pt idx="10">
                  <c:v>Аналитические записки по гибели и травмам</c:v>
                </c:pt>
                <c:pt idx="11">
                  <c:v>Справки по мониторингу рек</c:v>
                </c:pt>
                <c:pt idx="12">
                  <c:v>Опубликовнные на сайте прогнозы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12</c:v>
                </c:pt>
                <c:pt idx="1">
                  <c:v>48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48</c:v>
                </c:pt>
                <c:pt idx="7">
                  <c:v>38</c:v>
                </c:pt>
                <c:pt idx="8">
                  <c:v>33</c:v>
                </c:pt>
                <c:pt idx="9">
                  <c:v>33</c:v>
                </c:pt>
                <c:pt idx="10">
                  <c:v>74</c:v>
                </c:pt>
                <c:pt idx="11">
                  <c:v>361</c:v>
                </c:pt>
                <c:pt idx="12">
                  <c:v>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453120"/>
        <c:axId val="122097160"/>
      </c:barChart>
      <c:catAx>
        <c:axId val="1244531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122097160"/>
        <c:crosses val="autoZero"/>
        <c:auto val="1"/>
        <c:lblAlgn val="ctr"/>
        <c:lblOffset val="100"/>
        <c:noMultiLvlLbl val="0"/>
      </c:catAx>
      <c:valAx>
        <c:axId val="12209716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2445312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90625192843260949"/>
          <c:y val="0.44625579697274681"/>
          <c:w val="6.3213720422351793E-2"/>
          <c:h val="0.1208548931383575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00"/>
            </a:pPr>
            <a:r>
              <a:rPr lang="ru-RU" sz="1500" b="1" i="0" baseline="0" dirty="0"/>
              <a:t>Отделом планирования мероприятий гражданской обороны в </a:t>
            </a:r>
            <a:r>
              <a:rPr lang="ru-RU" sz="1500" b="1" i="0" baseline="0" dirty="0" smtClean="0"/>
              <a:t>2021 г. </a:t>
            </a:r>
            <a:r>
              <a:rPr lang="ru-RU" sz="1500" b="1" i="0" baseline="0" dirty="0"/>
              <a:t>было выполнено: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2020</c:v>
          </c:tx>
          <c:spPr>
            <a:solidFill>
              <a:srgbClr val="3265DC"/>
            </a:solidFill>
          </c:spPr>
          <c:invertIfNegative val="0"/>
          <c:cat>
            <c:strRef>
              <c:f>Лист1!$A$7:$A$11</c:f>
              <c:strCache>
                <c:ptCount val="5"/>
                <c:pt idx="0">
                  <c:v>Сведения по категорированию</c:v>
                </c:pt>
                <c:pt idx="1">
                  <c:v>Осмотр защитных сооружений</c:v>
                </c:pt>
                <c:pt idx="2">
                  <c:v>Расчеты возможного вреда по ГТС</c:v>
                </c:pt>
                <c:pt idx="3">
                  <c:v>Оказание методической помощи МО</c:v>
                </c:pt>
                <c:pt idx="4">
                  <c:v>Рассмотрение проектов генеральных планов</c:v>
                </c:pt>
              </c:strCache>
            </c:strRef>
          </c:cat>
          <c:val>
            <c:numRef>
              <c:f>Лист1!$B$7:$B$11</c:f>
              <c:numCache>
                <c:formatCode>General</c:formatCode>
                <c:ptCount val="5"/>
                <c:pt idx="0">
                  <c:v>18</c:v>
                </c:pt>
                <c:pt idx="1">
                  <c:v>1</c:v>
                </c:pt>
                <c:pt idx="2">
                  <c:v>1</c:v>
                </c:pt>
                <c:pt idx="3">
                  <c:v>92</c:v>
                </c:pt>
                <c:pt idx="4">
                  <c:v>78</c:v>
                </c:pt>
              </c:numCache>
            </c:numRef>
          </c:val>
        </c:ser>
        <c:ser>
          <c:idx val="1"/>
          <c:order val="1"/>
          <c:tx>
            <c:v>2021</c:v>
          </c:tx>
          <c:spPr>
            <a:solidFill>
              <a:srgbClr val="00B050"/>
            </a:solidFill>
          </c:spPr>
          <c:invertIfNegative val="0"/>
          <c:cat>
            <c:strRef>
              <c:f>Лист1!$A$7:$A$11</c:f>
              <c:strCache>
                <c:ptCount val="5"/>
                <c:pt idx="0">
                  <c:v>Сведения по категорированию</c:v>
                </c:pt>
                <c:pt idx="1">
                  <c:v>Осмотр защитных сооружений</c:v>
                </c:pt>
                <c:pt idx="2">
                  <c:v>Расчеты возможного вреда по ГТС</c:v>
                </c:pt>
                <c:pt idx="3">
                  <c:v>Оказание методической помощи МО</c:v>
                </c:pt>
                <c:pt idx="4">
                  <c:v>Рассмотрение проектов генеральных планов</c:v>
                </c:pt>
              </c:strCache>
            </c:strRef>
          </c:cat>
          <c:val>
            <c:numRef>
              <c:f>Лист1!$C$7:$C$11</c:f>
              <c:numCache>
                <c:formatCode>General</c:formatCode>
                <c:ptCount val="5"/>
                <c:pt idx="0">
                  <c:v>23</c:v>
                </c:pt>
                <c:pt idx="1">
                  <c:v>37</c:v>
                </c:pt>
                <c:pt idx="2">
                  <c:v>19</c:v>
                </c:pt>
                <c:pt idx="3">
                  <c:v>106</c:v>
                </c:pt>
                <c:pt idx="4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099120"/>
        <c:axId val="122093632"/>
      </c:barChart>
      <c:catAx>
        <c:axId val="122099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400" b="1">
                <a:solidFill>
                  <a:schemeClr val="tx1"/>
                </a:solidFill>
              </a:defRPr>
            </a:pPr>
            <a:endParaRPr lang="ru-RU"/>
          </a:p>
        </c:txPr>
        <c:crossAx val="122093632"/>
        <c:crosses val="autoZero"/>
        <c:auto val="1"/>
        <c:lblAlgn val="ctr"/>
        <c:lblOffset val="100"/>
        <c:noMultiLvlLbl val="0"/>
      </c:catAx>
      <c:valAx>
        <c:axId val="122093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209912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ln w="9525"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140455746718712E-2"/>
          <c:y val="8.1861645038540348E-2"/>
          <c:w val="0.85127478212298191"/>
          <c:h val="0.814149115593159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3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explosion val="3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explosion val="3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1"/>
              <c:layout>
                <c:manualLayout>
                  <c:x val="-2.9514302063253294E-2"/>
                  <c:y val="0.320850226677167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spc="0" baseline="0">
                      <a:solidFill>
                        <a:schemeClr val="accent2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>
                    <c:manualLayout>
                      <c:w val="0.22366439963442397"/>
                      <c:h val="0.16097824874900685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7.4159324538554949E-2"/>
                  <c:y val="-1.89177864042485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spc="0" baseline="0">
                      <a:solidFill>
                        <a:schemeClr val="accent3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1"/>
              <c:showVal val="1"/>
              <c:showCatName val="1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>
                    <c:manualLayout>
                      <c:w val="0.32562252317103851"/>
                      <c:h val="0.16097824874900685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1.0871122647867378E-2"/>
                  <c:y val="1.38298553517416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spc="0" baseline="0">
                      <a:solidFill>
                        <a:schemeClr val="accent4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>
                    <c:manualLayout>
                      <c:w val="0.14476900044339883"/>
                      <c:h val="0.28157363784620099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1.0919842280015244E-2"/>
                  <c:y val="-6.473845880434321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spc="0" baseline="0">
                      <a:solidFill>
                        <a:schemeClr val="accent5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1"/>
              <c:showVal val="1"/>
              <c:showCatName val="1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spc="0" baseline="0">
                    <a:solidFill>
                      <a:schemeClr val="accent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1"/>
            <c:showVal val="1"/>
            <c:showCatName val="1"/>
            <c:showSerName val="0"/>
            <c:showPercent val="1"/>
            <c:showBubbleSize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Дополнительное соглашение</c:v>
                </c:pt>
                <c:pt idx="1">
                  <c:v>Государственный контракты (в т.ч договоры)</c:v>
                </c:pt>
                <c:pt idx="2">
                  <c:v>Соглашение о расторжении</c:v>
                </c:pt>
                <c:pt idx="3">
                  <c:v>Должностные инструкции</c:v>
                </c:pt>
                <c:pt idx="4">
                  <c:v>Приказы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</c:v>
                </c:pt>
                <c:pt idx="1">
                  <c:v>227</c:v>
                </c:pt>
                <c:pt idx="2">
                  <c:v>26</c:v>
                </c:pt>
                <c:pt idx="3">
                  <c:v>167</c:v>
                </c:pt>
                <c:pt idx="4">
                  <c:v>86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37703433275963"/>
          <c:y val="2.3343271072356789E-2"/>
          <c:w val="0.75512074875520951"/>
          <c:h val="0.8069199013333237"/>
        </c:manualLayout>
      </c:layout>
      <c:barChart>
        <c:barDir val="bar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76000"/>
                    <a:shade val="51000"/>
                    <a:satMod val="130000"/>
                  </a:schemeClr>
                </a:gs>
                <a:gs pos="80000">
                  <a:schemeClr val="accent5">
                    <a:shade val="76000"/>
                    <a:shade val="93000"/>
                    <a:satMod val="130000"/>
                  </a:schemeClr>
                </a:gs>
                <a:gs pos="100000">
                  <a:schemeClr val="accent5">
                    <a:shade val="76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1"/>
          <c:dLbls>
            <c:dLbl>
              <c:idx val="1"/>
              <c:layout>
                <c:manualLayout>
                  <c:x val="1.4497619251193743E-3"/>
                  <c:y val="-8.170144875324876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8995238502389029E-2"/>
                  <c:y val="-1.337359455896551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Приказы</c:v>
                </c:pt>
                <c:pt idx="1">
                  <c:v>Соглашения о расторжении</c:v>
                </c:pt>
                <c:pt idx="2">
                  <c:v>Контракты (в т.ч договора) </c:v>
                </c:pt>
                <c:pt idx="3">
                  <c:v>Должностные инструкции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59</c:v>
                </c:pt>
                <c:pt idx="1">
                  <c:v>8</c:v>
                </c:pt>
                <c:pt idx="2">
                  <c:v>176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77000"/>
                    <a:shade val="51000"/>
                    <a:satMod val="130000"/>
                  </a:schemeClr>
                </a:gs>
                <a:gs pos="80000">
                  <a:schemeClr val="accent5">
                    <a:tint val="77000"/>
                    <a:shade val="93000"/>
                    <a:satMod val="130000"/>
                  </a:schemeClr>
                </a:gs>
                <a:gs pos="100000">
                  <a:schemeClr val="accent5">
                    <a:tint val="77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1"/>
          <c:dLbls>
            <c:dLbl>
              <c:idx val="1"/>
              <c:layout>
                <c:manualLayout>
                  <c:x val="0"/>
                  <c:y val="-2.917908884044598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Приказы</c:v>
                </c:pt>
                <c:pt idx="1">
                  <c:v>Соглашения о расторжении</c:v>
                </c:pt>
                <c:pt idx="2">
                  <c:v>Контракты (в т.ч договора) </c:v>
                </c:pt>
                <c:pt idx="3">
                  <c:v>Должностные инструкции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86</c:v>
                </c:pt>
                <c:pt idx="1">
                  <c:v>26</c:v>
                </c:pt>
                <c:pt idx="2">
                  <c:v>227</c:v>
                </c:pt>
                <c:pt idx="3">
                  <c:v>167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</c:dLbls>
        <c:gapWidth val="150"/>
        <c:overlap val="100"/>
        <c:axId val="406149416"/>
        <c:axId val="406151376"/>
      </c:barChart>
      <c:catAx>
        <c:axId val="40614941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6151376"/>
        <c:crosses val="autoZero"/>
        <c:auto val="1"/>
        <c:lblAlgn val="ctr"/>
        <c:lblOffset val="100"/>
        <c:noMultiLvlLbl val="1"/>
      </c:catAx>
      <c:valAx>
        <c:axId val="406151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6149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579982496863769E-2"/>
          <c:y val="9.7597504011636721E-2"/>
          <c:w val="0.84460459360593987"/>
          <c:h val="0.822029661533491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Затраченное время </c:v>
                </c:pt>
              </c:strCache>
            </c:strRef>
          </c:tx>
          <c:dPt>
            <c:idx val="0"/>
            <c:bubble3D val="0"/>
            <c:explosion val="2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27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explosion val="24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7.1718964995565487E-2"/>
                  <c:y val="-4.4135943868051493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DD3C8C69-F672-42B7-9EC6-104633EFE677}" type="CATEGORYNAME">
                      <a:rPr lang="ru-RU"/>
                      <a:pPr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</a:t>
                    </a:r>
                    <a:fld id="{207841A8-8BE8-4198-BD3E-8AED2E952290}" type="CELLREF">
                      <a:rPr lang="ru-RU" baseline="0" smtClean="0"/>
                      <a:pPr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[ССЫЛКА НА ЯЧЕЙКУ]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73330432299387"/>
                      <c:h val="0.22431202712906548"/>
                    </c:manualLayout>
                  </c15:layout>
                  <c15:dlblFieldTable>
                    <c15:dlblFTEntry>
                      <c15:txfldGUID>{207841A8-8BE8-4198-BD3E-8AED2E952290}</c15:txfldGUID>
                      <c15:f>Лист1!$C$2</c15:f>
                      <c15:dlblFieldTableCache>
                        <c:ptCount val="1"/>
                        <c:pt idx="0">
                          <c:v>27%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8.6064321362035415E-2"/>
                  <c:y val="-0.134767555413998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3BFE5324-7286-4185-86BE-FD2DFAF87C35}" type="CATEGORYNAME">
                      <a:rPr lang="ru-RU"/>
                      <a:pPr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</a:t>
                    </a:r>
                    <a:fld id="{90EE2BF3-C86E-4414-B32E-B053C2EDCC6A}" type="CELLREF">
                      <a:rPr lang="ru-RU" baseline="0" smtClean="0"/>
                      <a:pPr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[ССЫЛКА НА ЯЧЕЙКУ]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74449596801607"/>
                      <c:h val="0.15030287357836347"/>
                    </c:manualLayout>
                  </c15:layout>
                  <c15:dlblFieldTable>
                    <c15:dlblFTEntry>
                      <c15:txfldGUID>{90EE2BF3-C86E-4414-B32E-B053C2EDCC6A}</c15:txfldGUID>
                      <c15:f>Лист1!$C$3</c15:f>
                      <c15:dlblFieldTableCache>
                        <c:ptCount val="1"/>
                        <c:pt idx="0">
                          <c:v>27%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layout>
                <c:manualLayout>
                  <c:x val="-2.0791560474000843E-2"/>
                  <c:y val="-4.97672218512522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D47AF367-F9CF-471E-9775-31D862CF219B}" type="CATEGORYNAME">
                      <a:rPr lang="ru-RU"/>
                      <a:pPr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</a:t>
                    </a:r>
                    <a:fld id="{86D0DFD2-B73B-4EEE-9CDA-5B662F9CDBD6}" type="CELLREF">
                      <a:rPr lang="ru-RU" baseline="0" smtClean="0"/>
                      <a:pPr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[ССЫЛКА НА ЯЧЕЙКУ]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835715354175449"/>
                      <c:h val="0.11971640033966342"/>
                    </c:manualLayout>
                  </c15:layout>
                  <c15:dlblFieldTable>
                    <c15:dlblFTEntry>
                      <c15:txfldGUID>{86D0DFD2-B73B-4EEE-9CDA-5B662F9CDBD6}</c15:txfldGUID>
                      <c15:f>Лист1!$C$4</c15:f>
                      <c15:dlblFieldTableCache>
                        <c:ptCount val="1"/>
                        <c:pt idx="0">
                          <c:v>12%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3"/>
              <c:layout>
                <c:manualLayout>
                  <c:x val="-4.858765760196531E-2"/>
                  <c:y val="-3.0307806275859276E-2"/>
                </c:manualLayout>
              </c:layout>
              <c:tx>
                <c:rich>
                  <a:bodyPr/>
                  <a:lstStyle/>
                  <a:p>
                    <a:fld id="{DFBF6236-3C0B-4B3E-995E-79E87E83E100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; </a:t>
                    </a:r>
                    <a:fld id="{829B76CF-90E2-4FBF-9D78-1F7E4A4854D6}" type="CELLREF">
                      <a:rPr lang="ru-RU" baseline="0" smtClean="0"/>
                      <a:pPr/>
                      <a:t>[ССЫЛКА НА ЯЧЕЙКУ]</a:t>
                    </a:fld>
                    <a:endParaRPr lang="ru-RU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{829B76CF-90E2-4FBF-9D78-1F7E4A4854D6}</c15:txfldGUID>
                      <c15:f>Лист1!$C$5</c15:f>
                      <c15:dlblFieldTableCache>
                        <c:ptCount val="1"/>
                        <c:pt idx="0">
                          <c:v>11%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layout>
                <c:manualLayout>
                  <c:x val="-6.4719110898796284E-2"/>
                  <c:y val="-3.74503458225383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D2B3C03D-9D3D-464B-946C-EFA34687F65C}" type="CATEGORYNAME">
                      <a:rPr lang="ru-RU"/>
                      <a:pPr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; </a:t>
                    </a:r>
                    <a:fld id="{D3EE3D39-7E04-4840-8408-569F087EB52D}" type="CELLREF">
                      <a:rPr lang="ru-RU" baseline="0" smtClean="0"/>
                      <a:pPr>
                        <a:defRPr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[ССЫЛКА НА ЯЧЕЙКУ]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045111984443204"/>
                      <c:h val="0.1660220781225876"/>
                    </c:manualLayout>
                  </c15:layout>
                  <c15:dlblFieldTable>
                    <c15:dlblFTEntry>
                      <c15:txfldGUID>{D3EE3D39-7E04-4840-8408-569F087EB52D}</c15:txfldGUID>
                      <c15:f>Лист1!$C$6</c15:f>
                      <c15:dlblFieldTableCache>
                        <c:ptCount val="1"/>
                        <c:pt idx="0">
                          <c:v>8%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5"/>
              <c:layout>
                <c:manualLayout>
                  <c:x val="-7.7222019992156055E-2"/>
                  <c:y val="3.2740196004481226E-3"/>
                </c:manualLayout>
              </c:layout>
              <c:tx>
                <c:rich>
                  <a:bodyPr/>
                  <a:lstStyle/>
                  <a:p>
                    <a:fld id="{3DE27E4D-3BBC-4A3D-9AAB-F3E86B6F9C71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; </a:t>
                    </a:r>
                    <a:fld id="{DACB8CAC-4125-47D9-B19D-E5C32F2D35CF}" type="CELLREF">
                      <a:rPr lang="ru-RU" baseline="0" smtClean="0"/>
                      <a:pPr/>
                      <a:t>[ССЫЛКА НА ЯЧЕЙКУ]</a:t>
                    </a:fld>
                    <a:endParaRPr lang="ru-RU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{DACB8CAC-4125-47D9-B19D-E5C32F2D35CF}</c15:txfldGUID>
                      <c15:f>Лист1!$C$7</c15:f>
                      <c15:dlblFieldTableCache>
                        <c:ptCount val="1"/>
                        <c:pt idx="0">
                          <c:v>15%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Организационно-штатные мероприятия </c:v>
                </c:pt>
                <c:pt idx="1">
                  <c:v>Должностные инструкции, положения  </c:v>
                </c:pt>
                <c:pt idx="2">
                  <c:v>Соблюдение графика отпусков </c:v>
                </c:pt>
                <c:pt idx="3">
                  <c:v>Электронный документооборот </c:v>
                </c:pt>
                <c:pt idx="4">
                  <c:v>Мероприятия по охране труда </c:v>
                </c:pt>
                <c:pt idx="5">
                  <c:v>Служебные расследования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2.2000000000000002</c:v>
                </c:pt>
                <c:pt idx="3">
                  <c:v>2</c:v>
                </c:pt>
                <c:pt idx="4">
                  <c:v>1.5</c:v>
                </c:pt>
                <c:pt idx="5">
                  <c:v>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Организационно-штатные мероприятия </c:v>
                </c:pt>
                <c:pt idx="1">
                  <c:v>Должностные инструкции, положения  </c:v>
                </c:pt>
                <c:pt idx="2">
                  <c:v>Соблюдение графика отпусков </c:v>
                </c:pt>
                <c:pt idx="3">
                  <c:v>Электронный документооборот </c:v>
                </c:pt>
                <c:pt idx="4">
                  <c:v>Мероприятия по охране труда </c:v>
                </c:pt>
                <c:pt idx="5">
                  <c:v>Служебные расследования 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0.27027027027027029</c:v>
                </c:pt>
                <c:pt idx="1">
                  <c:v>0.27027027027027029</c:v>
                </c:pt>
                <c:pt idx="2">
                  <c:v>0.11891891891891893</c:v>
                </c:pt>
                <c:pt idx="3">
                  <c:v>0.10810810810810811</c:v>
                </c:pt>
                <c:pt idx="4">
                  <c:v>8.1081081081081086E-2</c:v>
                </c:pt>
                <c:pt idx="5">
                  <c:v>0.15135135135135133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spc="0" normalizeH="0" baseline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pP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r>
              <a:rPr lang="ru-RU" b="1" baseline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движения кадров 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6733587598425205"/>
          <c:y val="3.10028406586100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none" spc="0" normalizeH="0" baseline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085933398950133"/>
          <c:y val="0.14275910634850292"/>
          <c:w val="0.76460572506561675"/>
          <c:h val="0.64685380760547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Штатная численность  </c:v>
                </c:pt>
              </c:strCache>
            </c:strRef>
          </c:tx>
          <c:spPr>
            <a:solidFill>
              <a:srgbClr val="C7FDF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 </c:v>
                </c:pt>
                <c:pt idx="2">
                  <c:v>Март 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153</c:v>
                </c:pt>
                <c:pt idx="1">
                  <c:v>153</c:v>
                </c:pt>
                <c:pt idx="2">
                  <c:v>153</c:v>
                </c:pt>
                <c:pt idx="3">
                  <c:v>153</c:v>
                </c:pt>
                <c:pt idx="4">
                  <c:v>153</c:v>
                </c:pt>
                <c:pt idx="5">
                  <c:v>153</c:v>
                </c:pt>
                <c:pt idx="6">
                  <c:v>153</c:v>
                </c:pt>
                <c:pt idx="7">
                  <c:v>148</c:v>
                </c:pt>
                <c:pt idx="8">
                  <c:v>148</c:v>
                </c:pt>
                <c:pt idx="9">
                  <c:v>148</c:v>
                </c:pt>
                <c:pt idx="10">
                  <c:v>148</c:v>
                </c:pt>
                <c:pt idx="11">
                  <c:v>148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Списочная численность  </c:v>
                </c:pt>
              </c:strCache>
            </c:strRef>
          </c:tx>
          <c:spPr>
            <a:solidFill>
              <a:srgbClr val="57DBC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 </c:v>
                </c:pt>
                <c:pt idx="2">
                  <c:v>Март 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149</c:v>
                </c:pt>
                <c:pt idx="1">
                  <c:v>150</c:v>
                </c:pt>
                <c:pt idx="2">
                  <c:v>150</c:v>
                </c:pt>
                <c:pt idx="3">
                  <c:v>145</c:v>
                </c:pt>
                <c:pt idx="4">
                  <c:v>139</c:v>
                </c:pt>
                <c:pt idx="5">
                  <c:v>132</c:v>
                </c:pt>
                <c:pt idx="6">
                  <c:v>131</c:v>
                </c:pt>
                <c:pt idx="7">
                  <c:v>130</c:v>
                </c:pt>
                <c:pt idx="8">
                  <c:v>127</c:v>
                </c:pt>
                <c:pt idx="9">
                  <c:v>133</c:v>
                </c:pt>
                <c:pt idx="10">
                  <c:v>134</c:v>
                </c:pt>
                <c:pt idx="11">
                  <c:v>134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axId val="404495592"/>
        <c:axId val="404497944"/>
      </c:barChart>
      <c:lineChart>
        <c:grouping val="stacke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Проценты </c:v>
                </c:pt>
              </c:strCache>
            </c:strRef>
          </c:tx>
          <c:spPr>
            <a:ln w="190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  <c:marker>
            <c:symbol val="circle"/>
            <c:size val="8"/>
            <c:spPr>
              <a:gradFill rotWithShape="1">
                <a:gsLst>
                  <a:gs pos="0">
                    <a:schemeClr val="dk1"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</c:marker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 </c:v>
                </c:pt>
                <c:pt idx="2">
                  <c:v>Март 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Лист1!$D$2:$D$13</c:f>
              <c:numCache>
                <c:formatCode>0%</c:formatCode>
                <c:ptCount val="12"/>
                <c:pt idx="0">
                  <c:v>0.97</c:v>
                </c:pt>
                <c:pt idx="1">
                  <c:v>0.98</c:v>
                </c:pt>
                <c:pt idx="2">
                  <c:v>0.98</c:v>
                </c:pt>
                <c:pt idx="3">
                  <c:v>0.95</c:v>
                </c:pt>
                <c:pt idx="4">
                  <c:v>0.91</c:v>
                </c:pt>
                <c:pt idx="5">
                  <c:v>0.86</c:v>
                </c:pt>
                <c:pt idx="6">
                  <c:v>0.86</c:v>
                </c:pt>
                <c:pt idx="7">
                  <c:v>0.88</c:v>
                </c:pt>
                <c:pt idx="8">
                  <c:v>0.86</c:v>
                </c:pt>
                <c:pt idx="9">
                  <c:v>0.9</c:v>
                </c:pt>
                <c:pt idx="10">
                  <c:v>0.91</c:v>
                </c:pt>
                <c:pt idx="11">
                  <c:v>0.91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4496768"/>
        <c:axId val="404498336"/>
      </c:lineChart>
      <c:valAx>
        <c:axId val="404497944"/>
        <c:scaling>
          <c:orientation val="minMax"/>
          <c:max val="160"/>
          <c:min val="10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4495592"/>
        <c:crosses val="max"/>
        <c:crossBetween val="between"/>
        <c:majorUnit val="5"/>
        <c:minorUnit val="2"/>
      </c:valAx>
      <c:catAx>
        <c:axId val="404495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4497944"/>
        <c:crosses val="autoZero"/>
        <c:auto val="1"/>
        <c:lblAlgn val="ctr"/>
        <c:lblOffset val="100"/>
        <c:noMultiLvlLbl val="0"/>
      </c:catAx>
      <c:valAx>
        <c:axId val="404498336"/>
        <c:scaling>
          <c:orientation val="minMax"/>
          <c:max val="1"/>
          <c:min val="0.70000000000000007"/>
        </c:scaling>
        <c:delete val="0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dk1"/>
            </a:solidFill>
            <a:beve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4496768"/>
        <c:crosses val="autoZero"/>
        <c:crossBetween val="between"/>
        <c:majorUnit val="2.0000000000000004E-2"/>
      </c:valAx>
      <c:catAx>
        <c:axId val="404496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4498336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0013939712321096E-5"/>
          <c:y val="0"/>
          <c:w val="0.99992994131329671"/>
          <c:h val="0.98609540985116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explosion val="14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bubble3D val="0"/>
            <c:explosion val="6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2"/>
            <c:bubble3D val="0"/>
            <c:explosion val="11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4"/>
            <c:bubble3D val="0"/>
            <c:explosion val="14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dLbl>
              <c:idx val="4"/>
              <c:layout>
                <c:manualLayout>
                  <c:x val="5.8012174642596982E-2"/>
                  <c:y val="1.104416933133660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Инженер / электроник </c:v>
                </c:pt>
                <c:pt idx="1">
                  <c:v>Специалист ГО</c:v>
                </c:pt>
                <c:pt idx="2">
                  <c:v>Начальник отдела (группы)</c:v>
                </c:pt>
                <c:pt idx="3">
                  <c:v>Заместитель директора /главный аналитик </c:v>
                </c:pt>
                <c:pt idx="4">
                  <c:v>прочие специалисты</c:v>
                </c:pt>
                <c:pt idx="5">
                  <c:v>прочие рабочие 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0.23</c:v>
                </c:pt>
                <c:pt idx="1">
                  <c:v>0.28000000000000003</c:v>
                </c:pt>
                <c:pt idx="2">
                  <c:v>0.19</c:v>
                </c:pt>
                <c:pt idx="3">
                  <c:v>0.05</c:v>
                </c:pt>
                <c:pt idx="4">
                  <c:v>0.09</c:v>
                </c:pt>
                <c:pt idx="5">
                  <c:v>0.16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435800280956852"/>
          <c:y val="0.11400639161242525"/>
          <c:w val="0.2679963948867839"/>
          <c:h val="0.72783589867220921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0013939712321096E-5"/>
          <c:y val="0"/>
          <c:w val="0.99992994131329671"/>
          <c:h val="0.9860954098511644"/>
        </c:manualLayout>
      </c:layout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435800280956852"/>
          <c:y val="0.11400639161242525"/>
          <c:w val="0.2679963948867839"/>
          <c:h val="0.72783589867220921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652146240512688"/>
          <c:y val="0"/>
          <c:w val="0.70413617421695107"/>
          <c:h val="0.9983022973646457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Штатная численность </c:v>
                </c:pt>
              </c:strCache>
            </c:strRef>
          </c:tx>
          <c:spPr>
            <a:solidFill>
              <a:srgbClr val="54CCCD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Лист1!$A$2:$A$18</c:f>
              <c:strCache>
                <c:ptCount val="17"/>
                <c:pt idx="0">
                  <c:v>Управление 67%</c:v>
                </c:pt>
                <c:pt idx="1">
                  <c:v>ЗГТ 70%</c:v>
                </c:pt>
                <c:pt idx="2">
                  <c:v>ОПУ ТПРСЧС 93%</c:v>
                </c:pt>
                <c:pt idx="3">
                  <c:v>Инф-го сопров-я и цифровизации 100%</c:v>
                </c:pt>
                <c:pt idx="4">
                  <c:v>Связи и АСУ 67%</c:v>
                </c:pt>
                <c:pt idx="5">
                  <c:v>Мониторинга и прогнозирования 100%</c:v>
                </c:pt>
                <c:pt idx="6">
                  <c:v>ПЧС 67%</c:v>
                </c:pt>
                <c:pt idx="7">
                  <c:v>ПМГО 83%</c:v>
                </c:pt>
                <c:pt idx="8">
                  <c:v>РХБЗ 86%</c:v>
                </c:pt>
                <c:pt idx="9">
                  <c:v>АСФ 100%</c:v>
                </c:pt>
                <c:pt idx="10">
                  <c:v>Организационный и кадров 100%</c:v>
                </c:pt>
                <c:pt idx="11">
                  <c:v>Группа юридического обеспечения 100%</c:v>
                </c:pt>
                <c:pt idx="12">
                  <c:v>Специального  имущества 100%</c:v>
                </c:pt>
                <c:pt idx="13">
                  <c:v>Бухгалтеркого учета и отчетности 100%</c:v>
                </c:pt>
                <c:pt idx="14">
                  <c:v>Финансово-экономическая группа 100%</c:v>
                </c:pt>
                <c:pt idx="15">
                  <c:v>АХО 85%</c:v>
                </c:pt>
                <c:pt idx="16">
                  <c:v>Гараж 100%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6</c:v>
                </c:pt>
                <c:pt idx="1">
                  <c:v>3</c:v>
                </c:pt>
                <c:pt idx="2">
                  <c:v>27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6</c:v>
                </c:pt>
                <c:pt idx="7">
                  <c:v>6</c:v>
                </c:pt>
                <c:pt idx="8">
                  <c:v>7</c:v>
                </c:pt>
                <c:pt idx="9">
                  <c:v>3</c:v>
                </c:pt>
                <c:pt idx="10">
                  <c:v>5</c:v>
                </c:pt>
                <c:pt idx="11">
                  <c:v>3</c:v>
                </c:pt>
                <c:pt idx="12">
                  <c:v>27</c:v>
                </c:pt>
                <c:pt idx="13">
                  <c:v>4</c:v>
                </c:pt>
                <c:pt idx="14">
                  <c:v>2</c:v>
                </c:pt>
                <c:pt idx="15">
                  <c:v>13</c:v>
                </c:pt>
                <c:pt idx="16">
                  <c:v>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Списочная численность </c:v>
                </c:pt>
              </c:strCache>
            </c:strRef>
          </c:tx>
          <c:spPr>
            <a:solidFill>
              <a:srgbClr val="54CCCD">
                <a:alpha val="40000"/>
              </a:srgbClr>
            </a:solidFill>
            <a:ln>
              <a:solidFill>
                <a:schemeClr val="lt1">
                  <a:alpha val="36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Лист1!$A$2:$A$18</c:f>
              <c:strCache>
                <c:ptCount val="17"/>
                <c:pt idx="0">
                  <c:v>Управление 67%</c:v>
                </c:pt>
                <c:pt idx="1">
                  <c:v>ЗГТ 70%</c:v>
                </c:pt>
                <c:pt idx="2">
                  <c:v>ОПУ ТПРСЧС 93%</c:v>
                </c:pt>
                <c:pt idx="3">
                  <c:v>Инф-го сопров-я и цифровизации 100%</c:v>
                </c:pt>
                <c:pt idx="4">
                  <c:v>Связи и АСУ 67%</c:v>
                </c:pt>
                <c:pt idx="5">
                  <c:v>Мониторинга и прогнозирования 100%</c:v>
                </c:pt>
                <c:pt idx="6">
                  <c:v>ПЧС 67%</c:v>
                </c:pt>
                <c:pt idx="7">
                  <c:v>ПМГО 83%</c:v>
                </c:pt>
                <c:pt idx="8">
                  <c:v>РХБЗ 86%</c:v>
                </c:pt>
                <c:pt idx="9">
                  <c:v>АСФ 100%</c:v>
                </c:pt>
                <c:pt idx="10">
                  <c:v>Организационный и кадров 100%</c:v>
                </c:pt>
                <c:pt idx="11">
                  <c:v>Группа юридического обеспечения 100%</c:v>
                </c:pt>
                <c:pt idx="12">
                  <c:v>Специального  имущества 100%</c:v>
                </c:pt>
                <c:pt idx="13">
                  <c:v>Бухгалтеркого учета и отчетности 100%</c:v>
                </c:pt>
                <c:pt idx="14">
                  <c:v>Финансово-экономическая группа 100%</c:v>
                </c:pt>
                <c:pt idx="15">
                  <c:v>АХО 85%</c:v>
                </c:pt>
                <c:pt idx="16">
                  <c:v>Гараж 100%</c:v>
                </c:pt>
              </c:strCache>
            </c:strRef>
          </c:cat>
          <c:val>
            <c:numRef>
              <c:f>Лист1!$C$2:$C$18</c:f>
              <c:numCache>
                <c:formatCode>General</c:formatCode>
                <c:ptCount val="17"/>
                <c:pt idx="0">
                  <c:v>4</c:v>
                </c:pt>
                <c:pt idx="1">
                  <c:v>2</c:v>
                </c:pt>
                <c:pt idx="2">
                  <c:v>25</c:v>
                </c:pt>
                <c:pt idx="3">
                  <c:v>5</c:v>
                </c:pt>
                <c:pt idx="4">
                  <c:v>4</c:v>
                </c:pt>
                <c:pt idx="5">
                  <c:v>7</c:v>
                </c:pt>
                <c:pt idx="6">
                  <c:v>4</c:v>
                </c:pt>
                <c:pt idx="7">
                  <c:v>5</c:v>
                </c:pt>
                <c:pt idx="8">
                  <c:v>6</c:v>
                </c:pt>
                <c:pt idx="9">
                  <c:v>3</c:v>
                </c:pt>
                <c:pt idx="10">
                  <c:v>5</c:v>
                </c:pt>
                <c:pt idx="11">
                  <c:v>3</c:v>
                </c:pt>
                <c:pt idx="12">
                  <c:v>27</c:v>
                </c:pt>
                <c:pt idx="13">
                  <c:v>4</c:v>
                </c:pt>
                <c:pt idx="14">
                  <c:v>2</c:v>
                </c:pt>
                <c:pt idx="15">
                  <c:v>11</c:v>
                </c:pt>
                <c:pt idx="16">
                  <c:v>19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08546888"/>
        <c:axId val="408542576"/>
      </c:barChart>
      <c:valAx>
        <c:axId val="40854257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8546888"/>
        <c:crosses val="autoZero"/>
        <c:crossBetween val="between"/>
      </c:valAx>
      <c:catAx>
        <c:axId val="408546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85425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471282645542292"/>
          <c:y val="0.88072568867947698"/>
          <c:w val="0.43822232970329411"/>
          <c:h val="6.61275614886663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188830282214986E-2"/>
          <c:y val="7.7788857415071716E-2"/>
          <c:w val="0.8775191638518699"/>
          <c:h val="0.839904207092439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ноябрь</c:v>
                </c:pt>
              </c:strCache>
            </c:strRef>
          </c:tx>
          <c:explosion val="2"/>
          <c:dPt>
            <c:idx val="0"/>
            <c:bubble3D val="0"/>
            <c:explosion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20995493942916618"/>
                  <c:y val="1.90458658567424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9.3747048262675742E-2"/>
                      <c:h val="9.1353491565900502E-2"/>
                    </c:manualLayout>
                  </c15:layout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3.9529523601496627E-2"/>
                  <c:y val="-4.31959133744871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1"/>
              <c:layout>
                <c:manualLayout>
                  <c:x val="5.81316523551421E-3"/>
                  <c:y val="9.90965071532352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3"/>
              <c:layout>
                <c:manualLayout>
                  <c:x val="-3.9529523601496627E-2"/>
                  <c:y val="-2.54093608085218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5"/>
              <c:layout>
                <c:manualLayout>
                  <c:x val="-0.1244017360400041"/>
                  <c:y val="-1.27046804042609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7"/>
              <c:layout>
                <c:manualLayout>
                  <c:x val="-0.14184123174654675"/>
                  <c:y val="-4.06549772936349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9"/>
              <c:layout>
                <c:manualLayout>
                  <c:x val="0.16730780805073359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solidFill>
                <a:prstClr val="white"/>
              </a:solidFill>
              <a:ln>
                <a:solidFill>
                  <a:srgbClr val="4472C4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Лист1!$A$2:$A$22</c:f>
              <c:strCache>
                <c:ptCount val="21"/>
                <c:pt idx="0">
                  <c:v>Форд К 068 ЕТ</c:v>
                </c:pt>
                <c:pt idx="1">
                  <c:v>Лада Гранта К 830 РА</c:v>
                </c:pt>
                <c:pt idx="2">
                  <c:v>УАЗ Патриот Н 602 РН</c:v>
                </c:pt>
                <c:pt idx="3">
                  <c:v>ГАЗ 3002 Т 527 УХ</c:v>
                </c:pt>
                <c:pt idx="4">
                  <c:v>ГАЗ 3002 Т 528 УХ</c:v>
                </c:pt>
                <c:pt idx="5">
                  <c:v>ГАЗ 2752 Т 529 УХ</c:v>
                </c:pt>
                <c:pt idx="6">
                  <c:v>УАЗ 3909 Т 530 УХ</c:v>
                </c:pt>
                <c:pt idx="7">
                  <c:v>ГАЗ 3102 У 815 УУ</c:v>
                </c:pt>
                <c:pt idx="8">
                  <c:v>Форд У 819 УУ</c:v>
                </c:pt>
                <c:pt idx="9">
                  <c:v>ГАЗ 27527 Х 067 КН</c:v>
                </c:pt>
                <c:pt idx="10">
                  <c:v>УАЗ Патриот Х 073 КН</c:v>
                </c:pt>
                <c:pt idx="11">
                  <c:v>КАМАЗ  43118 Х 363 ХЕ</c:v>
                </c:pt>
                <c:pt idx="12">
                  <c:v>КАМАЗ 67293 У 610 УУ</c:v>
                </c:pt>
                <c:pt idx="13">
                  <c:v>ГАЗ 22171 У 608 УУ</c:v>
                </c:pt>
                <c:pt idx="14">
                  <c:v>ГАЗ 3102 Х 362 ХЕ</c:v>
                </c:pt>
                <c:pt idx="15">
                  <c:v>ГАЗ 2752 У 816 УУ</c:v>
                </c:pt>
                <c:pt idx="16">
                  <c:v>УАЗ 220692 У 817 УУ</c:v>
                </c:pt>
                <c:pt idx="17">
                  <c:v>УАЗ 390999 С 893 ЕР</c:v>
                </c:pt>
                <c:pt idx="18">
                  <c:v>УАЗ 3909 К 640 РА</c:v>
                </c:pt>
                <c:pt idx="19">
                  <c:v>КАМАЗ  393812 У 070 ВТ</c:v>
                </c:pt>
                <c:pt idx="20">
                  <c:v>КАМАЗ 4308 А 429 РР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181</c:v>
                </c:pt>
                <c:pt idx="1">
                  <c:v>205</c:v>
                </c:pt>
                <c:pt idx="2">
                  <c:v>25</c:v>
                </c:pt>
                <c:pt idx="3">
                  <c:v>63</c:v>
                </c:pt>
                <c:pt idx="4">
                  <c:v>172</c:v>
                </c:pt>
                <c:pt idx="5">
                  <c:v>168</c:v>
                </c:pt>
                <c:pt idx="6">
                  <c:v>84</c:v>
                </c:pt>
                <c:pt idx="7">
                  <c:v>139</c:v>
                </c:pt>
                <c:pt idx="8">
                  <c:v>158</c:v>
                </c:pt>
                <c:pt idx="9">
                  <c:v>82</c:v>
                </c:pt>
                <c:pt idx="10">
                  <c:v>172</c:v>
                </c:pt>
                <c:pt idx="11">
                  <c:v>34</c:v>
                </c:pt>
                <c:pt idx="12">
                  <c:v>6</c:v>
                </c:pt>
                <c:pt idx="13">
                  <c:v>104</c:v>
                </c:pt>
                <c:pt idx="14">
                  <c:v>38</c:v>
                </c:pt>
                <c:pt idx="15">
                  <c:v>124</c:v>
                </c:pt>
                <c:pt idx="16">
                  <c:v>0</c:v>
                </c:pt>
                <c:pt idx="17">
                  <c:v>19</c:v>
                </c:pt>
                <c:pt idx="18">
                  <c:v>170</c:v>
                </c:pt>
                <c:pt idx="19">
                  <c:v>5</c:v>
                </c:pt>
                <c:pt idx="20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Лист1!$A$2:$A$22</c:f>
              <c:strCache>
                <c:ptCount val="21"/>
                <c:pt idx="0">
                  <c:v>Форд К 068 ЕТ</c:v>
                </c:pt>
                <c:pt idx="1">
                  <c:v>Лада Гранта К 830 РА</c:v>
                </c:pt>
                <c:pt idx="2">
                  <c:v>УАЗ Патриот Н 602 РН</c:v>
                </c:pt>
                <c:pt idx="3">
                  <c:v>ГАЗ 3002 Т 527 УХ</c:v>
                </c:pt>
                <c:pt idx="4">
                  <c:v>ГАЗ 3002 Т 528 УХ</c:v>
                </c:pt>
                <c:pt idx="5">
                  <c:v>ГАЗ 2752 Т 529 УХ</c:v>
                </c:pt>
                <c:pt idx="6">
                  <c:v>УАЗ 3909 Т 530 УХ</c:v>
                </c:pt>
                <c:pt idx="7">
                  <c:v>ГАЗ 3102 У 815 УУ</c:v>
                </c:pt>
                <c:pt idx="8">
                  <c:v>Форд У 819 УУ</c:v>
                </c:pt>
                <c:pt idx="9">
                  <c:v>ГАЗ 27527 Х 067 КН</c:v>
                </c:pt>
                <c:pt idx="10">
                  <c:v>УАЗ Патриот Х 073 КН</c:v>
                </c:pt>
                <c:pt idx="11">
                  <c:v>КАМАЗ  43118 Х 363 ХЕ</c:v>
                </c:pt>
                <c:pt idx="12">
                  <c:v>КАМАЗ 67293 У 610 УУ</c:v>
                </c:pt>
                <c:pt idx="13">
                  <c:v>ГАЗ 22171 У 608 УУ</c:v>
                </c:pt>
                <c:pt idx="14">
                  <c:v>ГАЗ 3102 Х 362 ХЕ</c:v>
                </c:pt>
                <c:pt idx="15">
                  <c:v>ГАЗ 2752 У 816 УУ</c:v>
                </c:pt>
                <c:pt idx="16">
                  <c:v>УАЗ 220692 У 817 УУ</c:v>
                </c:pt>
                <c:pt idx="17">
                  <c:v>УАЗ 390999 С 893 ЕР</c:v>
                </c:pt>
                <c:pt idx="18">
                  <c:v>УАЗ 3909 К 640 РА</c:v>
                </c:pt>
                <c:pt idx="19">
                  <c:v>КАМАЗ  393812 У 070 ВТ</c:v>
                </c:pt>
                <c:pt idx="20">
                  <c:v>КАМАЗ 4308 А 429 РР</c:v>
                </c:pt>
              </c:strCache>
            </c:strRef>
          </c:cat>
          <c:val>
            <c:numRef>
              <c:f>Лист1!$C$2:$C$22</c:f>
              <c:numCache>
                <c:formatCode>General</c:formatCode>
                <c:ptCount val="21"/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EB9FBB-BFEE-4E38-AB2D-701BDF5307BB}" type="doc">
      <dgm:prSet loTypeId="urn:microsoft.com/office/officeart/2005/8/layout/hList7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9D65A41-7B7E-4107-8884-4D83856B8AE5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Группа юридического обеспечения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036B7-2426-4A9B-8109-A19804AC4A58}" type="parTrans" cxnId="{2AF9A763-E734-454B-90F6-C5D7822ECF58}">
      <dgm:prSet/>
      <dgm:spPr/>
      <dgm:t>
        <a:bodyPr/>
        <a:lstStyle/>
        <a:p>
          <a:endParaRPr lang="ru-RU"/>
        </a:p>
      </dgm:t>
    </dgm:pt>
    <dgm:pt modelId="{459E9DC8-BDB0-40E9-AB5E-FB65B909D0C5}" type="sibTrans" cxnId="{2AF9A763-E734-454B-90F6-C5D7822ECF58}">
      <dgm:prSet/>
      <dgm:spPr/>
      <dgm:t>
        <a:bodyPr/>
        <a:lstStyle/>
        <a:p>
          <a:endParaRPr lang="ru-RU"/>
        </a:p>
      </dgm:t>
    </dgm:pt>
    <dgm:pt modelId="{6745EDED-1605-409D-8D85-9F06D8A53A0F}">
      <dgm:prSet phldrT="[Текст]" custT="1"/>
      <dgm:spPr/>
      <dgm:t>
        <a:bodyPr/>
        <a:lstStyle/>
        <a:p>
          <a:pPr algn="l"/>
          <a:endParaRPr lang="ru-RU" sz="3600" b="1" dirty="0"/>
        </a:p>
      </dgm:t>
    </dgm:pt>
    <dgm:pt modelId="{3894A812-517C-418B-BD98-BC968EF3FD14}" type="parTrans" cxnId="{8501C532-5DEB-4164-8500-9DB9157F7410}">
      <dgm:prSet/>
      <dgm:spPr/>
      <dgm:t>
        <a:bodyPr/>
        <a:lstStyle/>
        <a:p>
          <a:endParaRPr lang="ru-RU"/>
        </a:p>
      </dgm:t>
    </dgm:pt>
    <dgm:pt modelId="{1C901C6C-E0B5-4A64-B524-62151A5439C3}" type="sibTrans" cxnId="{8501C532-5DEB-4164-8500-9DB9157F7410}">
      <dgm:prSet/>
      <dgm:spPr/>
      <dgm:t>
        <a:bodyPr/>
        <a:lstStyle/>
        <a:p>
          <a:endParaRPr lang="ru-RU"/>
        </a:p>
      </dgm:t>
    </dgm:pt>
    <dgm:pt modelId="{E85C1C30-2EAA-4356-91F1-CE1C241BA9F7}">
      <dgm:prSet phldrT="[Текст]" custT="1"/>
      <dgm:spPr>
        <a:solidFill>
          <a:srgbClr val="54CCCD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Отдел организационный  и кадров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7000B2-4F98-4871-BA9D-E2FA3C765AD6}" type="parTrans" cxnId="{038D9430-D502-42EF-A9EA-E3AD046175E0}">
      <dgm:prSet/>
      <dgm:spPr/>
      <dgm:t>
        <a:bodyPr/>
        <a:lstStyle/>
        <a:p>
          <a:endParaRPr lang="ru-RU"/>
        </a:p>
      </dgm:t>
    </dgm:pt>
    <dgm:pt modelId="{1FC0B36F-F168-477C-8333-FF8CAC931D45}" type="sibTrans" cxnId="{038D9430-D502-42EF-A9EA-E3AD046175E0}">
      <dgm:prSet/>
      <dgm:spPr/>
      <dgm:t>
        <a:bodyPr/>
        <a:lstStyle/>
        <a:p>
          <a:endParaRPr lang="ru-RU"/>
        </a:p>
      </dgm:t>
    </dgm:pt>
    <dgm:pt modelId="{47CEB104-8D1D-414F-AC43-DBC97E159E26}">
      <dgm:prSet phldrT="[Текст]" custT="1"/>
      <dgm:spPr>
        <a:solidFill>
          <a:srgbClr val="54CCCD"/>
        </a:solidFill>
      </dgm:spPr>
      <dgm:t>
        <a:bodyPr/>
        <a:lstStyle/>
        <a:p>
          <a:pPr algn="l"/>
          <a:endParaRPr lang="ru-RU" sz="3600" b="1" dirty="0"/>
        </a:p>
      </dgm:t>
    </dgm:pt>
    <dgm:pt modelId="{07BE5C69-2B91-4CED-B8D9-161636E6B7B3}" type="parTrans" cxnId="{603D62E2-F1FE-4937-9961-C79AE8A728A8}">
      <dgm:prSet/>
      <dgm:spPr/>
      <dgm:t>
        <a:bodyPr/>
        <a:lstStyle/>
        <a:p>
          <a:endParaRPr lang="ru-RU"/>
        </a:p>
      </dgm:t>
    </dgm:pt>
    <dgm:pt modelId="{A79EA1CE-6F8A-4CC6-A3E1-1A9CAD712093}" type="sibTrans" cxnId="{603D62E2-F1FE-4937-9961-C79AE8A728A8}">
      <dgm:prSet/>
      <dgm:spPr/>
      <dgm:t>
        <a:bodyPr/>
        <a:lstStyle/>
        <a:p>
          <a:endParaRPr lang="ru-RU"/>
        </a:p>
      </dgm:t>
    </dgm:pt>
    <dgm:pt modelId="{0FF080FD-679F-4DBB-A200-27AA7588F6B9}">
      <dgm:prSet phldrT="[Текст]" custT="1"/>
      <dgm:spPr>
        <a:solidFill>
          <a:srgbClr val="4DC58D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Гараж</a:t>
          </a:r>
        </a:p>
        <a:p>
          <a:pPr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A9E053-DA77-4FEF-A05B-27C2AD8390B3}" type="parTrans" cxnId="{9EDE3042-B872-4386-9980-CE09F2062F72}">
      <dgm:prSet/>
      <dgm:spPr/>
      <dgm:t>
        <a:bodyPr/>
        <a:lstStyle/>
        <a:p>
          <a:endParaRPr lang="ru-RU"/>
        </a:p>
      </dgm:t>
    </dgm:pt>
    <dgm:pt modelId="{011B1C15-07F0-4A77-9DA1-3DB8340CB13F}" type="sibTrans" cxnId="{9EDE3042-B872-4386-9980-CE09F2062F72}">
      <dgm:prSet/>
      <dgm:spPr/>
      <dgm:t>
        <a:bodyPr/>
        <a:lstStyle/>
        <a:p>
          <a:endParaRPr lang="ru-RU"/>
        </a:p>
      </dgm:t>
    </dgm:pt>
    <dgm:pt modelId="{8742272F-5550-4830-A8A3-B5CBD8DF2BCF}">
      <dgm:prSet phldrT="[Текст]" custT="1"/>
      <dgm:spPr>
        <a:solidFill>
          <a:srgbClr val="4DC58D">
            <a:alpha val="48000"/>
          </a:srgbClr>
        </a:solidFill>
      </dgm:spPr>
      <dgm:t>
        <a:bodyPr/>
        <a:lstStyle/>
        <a:p>
          <a:pPr algn="ctr"/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F1ECCF-CC4C-43CF-A95B-5BAECDC1A1A7}" type="parTrans" cxnId="{EA1ACEA0-2945-4AE0-81A8-C17018D1CFBE}">
      <dgm:prSet/>
      <dgm:spPr/>
      <dgm:t>
        <a:bodyPr/>
        <a:lstStyle/>
        <a:p>
          <a:endParaRPr lang="ru-RU"/>
        </a:p>
      </dgm:t>
    </dgm:pt>
    <dgm:pt modelId="{0D9E8889-4069-47E7-882A-F72C623D61CF}" type="sibTrans" cxnId="{EA1ACEA0-2945-4AE0-81A8-C17018D1CFBE}">
      <dgm:prSet/>
      <dgm:spPr/>
      <dgm:t>
        <a:bodyPr/>
        <a:lstStyle/>
        <a:p>
          <a:endParaRPr lang="ru-RU"/>
        </a:p>
      </dgm:t>
    </dgm:pt>
    <dgm:pt modelId="{B76EF323-4846-48EB-A683-634C3197AC6D}">
      <dgm:prSet phldrT="[Текст]" custT="1"/>
      <dgm:spPr>
        <a:solidFill>
          <a:srgbClr val="70AD47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Административно-хозяйственный отдел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106EE5-EF64-4B52-8524-720AA9633450}" type="parTrans" cxnId="{2AB44BD0-C182-4C75-9F6B-1B2A68396B25}">
      <dgm:prSet/>
      <dgm:spPr/>
      <dgm:t>
        <a:bodyPr/>
        <a:lstStyle/>
        <a:p>
          <a:endParaRPr lang="ru-RU"/>
        </a:p>
      </dgm:t>
    </dgm:pt>
    <dgm:pt modelId="{12DF28B2-A5FC-459B-A183-B727D1390D9B}" type="sibTrans" cxnId="{2AB44BD0-C182-4C75-9F6B-1B2A68396B25}">
      <dgm:prSet/>
      <dgm:spPr/>
      <dgm:t>
        <a:bodyPr/>
        <a:lstStyle/>
        <a:p>
          <a:endParaRPr lang="ru-RU"/>
        </a:p>
      </dgm:t>
    </dgm:pt>
    <dgm:pt modelId="{827823B2-5BDA-47A5-AC6D-CBBBB3081769}">
      <dgm:prSet phldrT="[Текст]" custT="1"/>
      <dgm:spPr>
        <a:solidFill>
          <a:srgbClr val="4DC58D">
            <a:alpha val="48000"/>
          </a:srgbClr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Группа по работе со специальным имуществом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CD5A7F-EEE4-4FDF-9729-A63708086667}" type="parTrans" cxnId="{CFFEF0AD-F03B-478E-B03D-464F6E8415A3}">
      <dgm:prSet/>
      <dgm:spPr/>
      <dgm:t>
        <a:bodyPr/>
        <a:lstStyle/>
        <a:p>
          <a:endParaRPr lang="ru-RU"/>
        </a:p>
      </dgm:t>
    </dgm:pt>
    <dgm:pt modelId="{992118E5-6DEB-4529-AF9D-257F22E60B73}" type="sibTrans" cxnId="{CFFEF0AD-F03B-478E-B03D-464F6E8415A3}">
      <dgm:prSet/>
      <dgm:spPr/>
      <dgm:t>
        <a:bodyPr/>
        <a:lstStyle/>
        <a:p>
          <a:endParaRPr lang="ru-RU"/>
        </a:p>
      </dgm:t>
    </dgm:pt>
    <dgm:pt modelId="{A44B4274-19C2-42A3-8B69-4CD51F69D2D1}">
      <dgm:prSet custT="1"/>
      <dgm:spPr>
        <a:solidFill>
          <a:srgbClr val="4DC58D"/>
        </a:solidFill>
      </dgm:spPr>
      <dgm:t>
        <a:bodyPr/>
        <a:lstStyle/>
        <a:p>
          <a:endParaRPr lang="ru-RU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ABE0AB-1ECC-412F-AEA5-3946B92C99B9}" type="parTrans" cxnId="{1A7F3AF1-D76D-470A-A162-983465CC47BE}">
      <dgm:prSet/>
      <dgm:spPr/>
      <dgm:t>
        <a:bodyPr/>
        <a:lstStyle/>
        <a:p>
          <a:endParaRPr lang="ru-RU"/>
        </a:p>
      </dgm:t>
    </dgm:pt>
    <dgm:pt modelId="{1FFA384C-D198-4840-8539-81110546730E}" type="sibTrans" cxnId="{1A7F3AF1-D76D-470A-A162-983465CC47BE}">
      <dgm:prSet/>
      <dgm:spPr/>
      <dgm:t>
        <a:bodyPr/>
        <a:lstStyle/>
        <a:p>
          <a:endParaRPr lang="ru-RU"/>
        </a:p>
      </dgm:t>
    </dgm:pt>
    <dgm:pt modelId="{88AEFCB3-4F3C-4C70-8A51-3CE3644FECC2}">
      <dgm:prSet custT="1"/>
      <dgm:spPr>
        <a:solidFill>
          <a:srgbClr val="70AD47"/>
        </a:solidFill>
      </dgm:spPr>
      <dgm:t>
        <a:bodyPr/>
        <a:lstStyle/>
        <a:p>
          <a:pPr algn="l"/>
          <a:endParaRPr lang="ru-RU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925F63-E6A8-4DE7-BB52-DF4A9D96FC84}" type="parTrans" cxnId="{6DC1994C-799F-4747-8F52-5B79285623F5}">
      <dgm:prSet/>
      <dgm:spPr/>
      <dgm:t>
        <a:bodyPr/>
        <a:lstStyle/>
        <a:p>
          <a:endParaRPr lang="ru-RU"/>
        </a:p>
      </dgm:t>
    </dgm:pt>
    <dgm:pt modelId="{121CAEA3-7270-4BA3-B732-CFCBF9DE7AEB}" type="sibTrans" cxnId="{6DC1994C-799F-4747-8F52-5B79285623F5}">
      <dgm:prSet/>
      <dgm:spPr/>
      <dgm:t>
        <a:bodyPr/>
        <a:lstStyle/>
        <a:p>
          <a:endParaRPr lang="ru-RU"/>
        </a:p>
      </dgm:t>
    </dgm:pt>
    <dgm:pt modelId="{D67C1DA1-B4D8-491A-B713-FF24CE4FF57F}" type="pres">
      <dgm:prSet presAssocID="{76EB9FBB-BFEE-4E38-AB2D-701BDF5307B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7D28BD-8416-43DD-B545-E09E48C1DB2F}" type="pres">
      <dgm:prSet presAssocID="{76EB9FBB-BFEE-4E38-AB2D-701BDF5307BB}" presName="fgShape" presStyleLbl="fgShp" presStyleIdx="0" presStyleCnt="1"/>
      <dgm:spPr/>
      <dgm:t>
        <a:bodyPr/>
        <a:lstStyle/>
        <a:p>
          <a:endParaRPr lang="ru-RU"/>
        </a:p>
      </dgm:t>
    </dgm:pt>
    <dgm:pt modelId="{AF94D68F-CCB1-4487-A875-5F4F4100E9D9}" type="pres">
      <dgm:prSet presAssocID="{76EB9FBB-BFEE-4E38-AB2D-701BDF5307BB}" presName="linComp" presStyleCnt="0"/>
      <dgm:spPr/>
      <dgm:t>
        <a:bodyPr/>
        <a:lstStyle/>
        <a:p>
          <a:endParaRPr lang="ru-RU"/>
        </a:p>
      </dgm:t>
    </dgm:pt>
    <dgm:pt modelId="{F1C8B5C5-6D2C-44E3-9F58-46461EA50F49}" type="pres">
      <dgm:prSet presAssocID="{A9D65A41-7B7E-4107-8884-4D83856B8AE5}" presName="compNode" presStyleCnt="0"/>
      <dgm:spPr/>
      <dgm:t>
        <a:bodyPr/>
        <a:lstStyle/>
        <a:p>
          <a:endParaRPr lang="ru-RU"/>
        </a:p>
      </dgm:t>
    </dgm:pt>
    <dgm:pt modelId="{E196DB29-F6B8-4067-B383-6A3DBB473554}" type="pres">
      <dgm:prSet presAssocID="{A9D65A41-7B7E-4107-8884-4D83856B8AE5}" presName="bkgdShape" presStyleLbl="node1" presStyleIdx="0" presStyleCnt="5"/>
      <dgm:spPr/>
      <dgm:t>
        <a:bodyPr/>
        <a:lstStyle/>
        <a:p>
          <a:endParaRPr lang="ru-RU"/>
        </a:p>
      </dgm:t>
    </dgm:pt>
    <dgm:pt modelId="{290BBFF2-C47E-4341-B4C7-701A4631B4B5}" type="pres">
      <dgm:prSet presAssocID="{A9D65A41-7B7E-4107-8884-4D83856B8AE5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7A8F6-9347-4B8D-A279-36592E553CE5}" type="pres">
      <dgm:prSet presAssocID="{A9D65A41-7B7E-4107-8884-4D83856B8AE5}" presName="invisiNode" presStyleLbl="node1" presStyleIdx="0" presStyleCnt="5"/>
      <dgm:spPr/>
      <dgm:t>
        <a:bodyPr/>
        <a:lstStyle/>
        <a:p>
          <a:endParaRPr lang="ru-RU"/>
        </a:p>
      </dgm:t>
    </dgm:pt>
    <dgm:pt modelId="{E5FD9699-C1A2-4C03-A12E-6D6AEBD8938B}" type="pres">
      <dgm:prSet presAssocID="{A9D65A41-7B7E-4107-8884-4D83856B8AE5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653811A-2FBA-4712-BE3D-211F8ADCFE42}" type="pres">
      <dgm:prSet presAssocID="{459E9DC8-BDB0-40E9-AB5E-FB65B909D0C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072FFB4-5D56-4114-AE71-9C97DE595AE8}" type="pres">
      <dgm:prSet presAssocID="{E85C1C30-2EAA-4356-91F1-CE1C241BA9F7}" presName="compNode" presStyleCnt="0"/>
      <dgm:spPr/>
      <dgm:t>
        <a:bodyPr/>
        <a:lstStyle/>
        <a:p>
          <a:endParaRPr lang="ru-RU"/>
        </a:p>
      </dgm:t>
    </dgm:pt>
    <dgm:pt modelId="{BDE81F5E-DC4A-4C5F-8A0B-44FE36FD7908}" type="pres">
      <dgm:prSet presAssocID="{E85C1C30-2EAA-4356-91F1-CE1C241BA9F7}" presName="bkgdShape" presStyleLbl="node1" presStyleIdx="1" presStyleCnt="5"/>
      <dgm:spPr/>
      <dgm:t>
        <a:bodyPr/>
        <a:lstStyle/>
        <a:p>
          <a:endParaRPr lang="ru-RU"/>
        </a:p>
      </dgm:t>
    </dgm:pt>
    <dgm:pt modelId="{123997C7-E5A7-4CE1-A2E2-43681F22C075}" type="pres">
      <dgm:prSet presAssocID="{E85C1C30-2EAA-4356-91F1-CE1C241BA9F7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418431-11E1-40E9-8AE6-338D494B2BF4}" type="pres">
      <dgm:prSet presAssocID="{E85C1C30-2EAA-4356-91F1-CE1C241BA9F7}" presName="invisiNode" presStyleLbl="node1" presStyleIdx="1" presStyleCnt="5"/>
      <dgm:spPr/>
      <dgm:t>
        <a:bodyPr/>
        <a:lstStyle/>
        <a:p>
          <a:endParaRPr lang="ru-RU"/>
        </a:p>
      </dgm:t>
    </dgm:pt>
    <dgm:pt modelId="{C4D20981-5AE0-4295-837C-96BD69ADB48C}" type="pres">
      <dgm:prSet presAssocID="{E85C1C30-2EAA-4356-91F1-CE1C241BA9F7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D318ED01-96CB-49E9-B0AF-8B8AC04FEC47}" type="pres">
      <dgm:prSet presAssocID="{1FC0B36F-F168-477C-8333-FF8CAC931D4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476999F-0537-4A9D-B89B-7E3E56E9890C}" type="pres">
      <dgm:prSet presAssocID="{0FF080FD-679F-4DBB-A200-27AA7588F6B9}" presName="compNode" presStyleCnt="0"/>
      <dgm:spPr/>
      <dgm:t>
        <a:bodyPr/>
        <a:lstStyle/>
        <a:p>
          <a:endParaRPr lang="ru-RU"/>
        </a:p>
      </dgm:t>
    </dgm:pt>
    <dgm:pt modelId="{F6446689-12AB-4E71-90F9-47632BBD0145}" type="pres">
      <dgm:prSet presAssocID="{0FF080FD-679F-4DBB-A200-27AA7588F6B9}" presName="bkgdShape" presStyleLbl="node1" presStyleIdx="2" presStyleCnt="5" custLinFactNeighborX="-1666" custLinFactNeighborY="-6"/>
      <dgm:spPr/>
      <dgm:t>
        <a:bodyPr/>
        <a:lstStyle/>
        <a:p>
          <a:endParaRPr lang="ru-RU"/>
        </a:p>
      </dgm:t>
    </dgm:pt>
    <dgm:pt modelId="{D644C69A-A0E6-4BA0-A03C-13A44C0BA896}" type="pres">
      <dgm:prSet presAssocID="{0FF080FD-679F-4DBB-A200-27AA7588F6B9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A9722-F5B1-47A3-B58C-395D990AAA34}" type="pres">
      <dgm:prSet presAssocID="{0FF080FD-679F-4DBB-A200-27AA7588F6B9}" presName="invisiNode" presStyleLbl="node1" presStyleIdx="2" presStyleCnt="5"/>
      <dgm:spPr/>
      <dgm:t>
        <a:bodyPr/>
        <a:lstStyle/>
        <a:p>
          <a:endParaRPr lang="ru-RU"/>
        </a:p>
      </dgm:t>
    </dgm:pt>
    <dgm:pt modelId="{B826FA24-D47C-4941-B1C5-AB8C68C474D5}" type="pres">
      <dgm:prSet presAssocID="{0FF080FD-679F-4DBB-A200-27AA7588F6B9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5AD11819-8FD8-4C0B-8F2F-D6C305B4AF11}" type="pres">
      <dgm:prSet presAssocID="{011B1C15-07F0-4A77-9DA1-3DB8340CB13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50CD6D7-31F5-421A-8A0B-1531CE56A46C}" type="pres">
      <dgm:prSet presAssocID="{827823B2-5BDA-47A5-AC6D-CBBBB3081769}" presName="compNode" presStyleCnt="0"/>
      <dgm:spPr/>
      <dgm:t>
        <a:bodyPr/>
        <a:lstStyle/>
        <a:p>
          <a:endParaRPr lang="ru-RU"/>
        </a:p>
      </dgm:t>
    </dgm:pt>
    <dgm:pt modelId="{597F10BE-46E1-4B41-A1CA-E786583A0950}" type="pres">
      <dgm:prSet presAssocID="{827823B2-5BDA-47A5-AC6D-CBBBB3081769}" presName="bkgdShape" presStyleLbl="node1" presStyleIdx="3" presStyleCnt="5"/>
      <dgm:spPr/>
      <dgm:t>
        <a:bodyPr/>
        <a:lstStyle/>
        <a:p>
          <a:endParaRPr lang="ru-RU"/>
        </a:p>
      </dgm:t>
    </dgm:pt>
    <dgm:pt modelId="{7E7F1F04-6FF6-4DCD-ADB1-E0E3E1D7E184}" type="pres">
      <dgm:prSet presAssocID="{827823B2-5BDA-47A5-AC6D-CBBBB3081769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2C52E-230B-438A-8BDC-8A4E3406A01D}" type="pres">
      <dgm:prSet presAssocID="{827823B2-5BDA-47A5-AC6D-CBBBB3081769}" presName="invisiNode" presStyleLbl="node1" presStyleIdx="3" presStyleCnt="5"/>
      <dgm:spPr/>
      <dgm:t>
        <a:bodyPr/>
        <a:lstStyle/>
        <a:p>
          <a:endParaRPr lang="ru-RU"/>
        </a:p>
      </dgm:t>
    </dgm:pt>
    <dgm:pt modelId="{4D1D57EE-EB72-46F3-9F91-9D942C4D273D}" type="pres">
      <dgm:prSet presAssocID="{827823B2-5BDA-47A5-AC6D-CBBBB3081769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ru-RU"/>
        </a:p>
      </dgm:t>
    </dgm:pt>
    <dgm:pt modelId="{BDFAA63C-8F1C-4768-A279-AD05FDFDD6B8}" type="pres">
      <dgm:prSet presAssocID="{992118E5-6DEB-4529-AF9D-257F22E60B7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F9ECE54-70CD-4E3B-BC89-3CEB4D5F4EFC}" type="pres">
      <dgm:prSet presAssocID="{B76EF323-4846-48EB-A683-634C3197AC6D}" presName="compNode" presStyleCnt="0"/>
      <dgm:spPr/>
      <dgm:t>
        <a:bodyPr/>
        <a:lstStyle/>
        <a:p>
          <a:endParaRPr lang="ru-RU"/>
        </a:p>
      </dgm:t>
    </dgm:pt>
    <dgm:pt modelId="{9E933A3E-C2DC-451A-9DA0-A3CB7D87700E}" type="pres">
      <dgm:prSet presAssocID="{B76EF323-4846-48EB-A683-634C3197AC6D}" presName="bkgdShape" presStyleLbl="node1" presStyleIdx="4" presStyleCnt="5" custLinFactNeighborX="-3265"/>
      <dgm:spPr/>
      <dgm:t>
        <a:bodyPr/>
        <a:lstStyle/>
        <a:p>
          <a:endParaRPr lang="ru-RU"/>
        </a:p>
      </dgm:t>
    </dgm:pt>
    <dgm:pt modelId="{521DAF8D-A0C7-4D04-8C22-DA801B142688}" type="pres">
      <dgm:prSet presAssocID="{B76EF323-4846-48EB-A683-634C3197AC6D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CCE37-5FA5-46D1-AEF7-79E89352978D}" type="pres">
      <dgm:prSet presAssocID="{B76EF323-4846-48EB-A683-634C3197AC6D}" presName="invisiNode" presStyleLbl="node1" presStyleIdx="4" presStyleCnt="5"/>
      <dgm:spPr/>
      <dgm:t>
        <a:bodyPr/>
        <a:lstStyle/>
        <a:p>
          <a:endParaRPr lang="ru-RU"/>
        </a:p>
      </dgm:t>
    </dgm:pt>
    <dgm:pt modelId="{F6061BD9-C587-418C-98BE-4AEA6A46161C}" type="pres">
      <dgm:prSet presAssocID="{B76EF323-4846-48EB-A683-634C3197AC6D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D436A5FD-27B2-4995-908E-1484944E9A0C}" type="presOf" srcId="{992118E5-6DEB-4529-AF9D-257F22E60B73}" destId="{BDFAA63C-8F1C-4768-A279-AD05FDFDD6B8}" srcOrd="0" destOrd="0" presId="urn:microsoft.com/office/officeart/2005/8/layout/hList7"/>
    <dgm:cxn modelId="{B1D18F9E-676B-45A6-B63C-2106508B5D59}" type="presOf" srcId="{E85C1C30-2EAA-4356-91F1-CE1C241BA9F7}" destId="{BDE81F5E-DC4A-4C5F-8A0B-44FE36FD7908}" srcOrd="0" destOrd="0" presId="urn:microsoft.com/office/officeart/2005/8/layout/hList7"/>
    <dgm:cxn modelId="{A083D666-D32A-402E-B431-C19401B92711}" type="presOf" srcId="{8742272F-5550-4830-A8A3-B5CBD8DF2BCF}" destId="{7E7F1F04-6FF6-4DCD-ADB1-E0E3E1D7E184}" srcOrd="1" destOrd="1" presId="urn:microsoft.com/office/officeart/2005/8/layout/hList7"/>
    <dgm:cxn modelId="{03A59233-EA19-4FD6-A322-A539A7460180}" type="presOf" srcId="{A9D65A41-7B7E-4107-8884-4D83856B8AE5}" destId="{E196DB29-F6B8-4067-B383-6A3DBB473554}" srcOrd="0" destOrd="0" presId="urn:microsoft.com/office/officeart/2005/8/layout/hList7"/>
    <dgm:cxn modelId="{EA0F3747-2E04-40CF-B2A2-1284E6520C32}" type="presOf" srcId="{88AEFCB3-4F3C-4C70-8A51-3CE3644FECC2}" destId="{9E933A3E-C2DC-451A-9DA0-A3CB7D87700E}" srcOrd="0" destOrd="1" presId="urn:microsoft.com/office/officeart/2005/8/layout/hList7"/>
    <dgm:cxn modelId="{B40F7878-7318-48D4-9849-C120B8248849}" type="presOf" srcId="{1FC0B36F-F168-477C-8333-FF8CAC931D45}" destId="{D318ED01-96CB-49E9-B0AF-8B8AC04FEC47}" srcOrd="0" destOrd="0" presId="urn:microsoft.com/office/officeart/2005/8/layout/hList7"/>
    <dgm:cxn modelId="{6D379EEC-4BFB-4F03-BBAE-5F912B69DA2B}" type="presOf" srcId="{A44B4274-19C2-42A3-8B69-4CD51F69D2D1}" destId="{D644C69A-A0E6-4BA0-A03C-13A44C0BA896}" srcOrd="1" destOrd="1" presId="urn:microsoft.com/office/officeart/2005/8/layout/hList7"/>
    <dgm:cxn modelId="{410CD27F-3AF5-4A9D-93FB-39565F7378A5}" type="presOf" srcId="{827823B2-5BDA-47A5-AC6D-CBBBB3081769}" destId="{7E7F1F04-6FF6-4DCD-ADB1-E0E3E1D7E184}" srcOrd="1" destOrd="0" presId="urn:microsoft.com/office/officeart/2005/8/layout/hList7"/>
    <dgm:cxn modelId="{1A7F3AF1-D76D-470A-A162-983465CC47BE}" srcId="{0FF080FD-679F-4DBB-A200-27AA7588F6B9}" destId="{A44B4274-19C2-42A3-8B69-4CD51F69D2D1}" srcOrd="0" destOrd="0" parTransId="{77ABE0AB-1ECC-412F-AEA5-3946B92C99B9}" sibTransId="{1FFA384C-D198-4840-8539-81110546730E}"/>
    <dgm:cxn modelId="{CFFEF0AD-F03B-478E-B03D-464F6E8415A3}" srcId="{76EB9FBB-BFEE-4E38-AB2D-701BDF5307BB}" destId="{827823B2-5BDA-47A5-AC6D-CBBBB3081769}" srcOrd="3" destOrd="0" parTransId="{5DCD5A7F-EEE4-4FDF-9729-A63708086667}" sibTransId="{992118E5-6DEB-4529-AF9D-257F22E60B73}"/>
    <dgm:cxn modelId="{F886EF0B-A2FC-4876-9C36-5DA35432B565}" type="presOf" srcId="{459E9DC8-BDB0-40E9-AB5E-FB65B909D0C5}" destId="{D653811A-2FBA-4712-BE3D-211F8ADCFE42}" srcOrd="0" destOrd="0" presId="urn:microsoft.com/office/officeart/2005/8/layout/hList7"/>
    <dgm:cxn modelId="{5940CF20-8AC7-42FE-8B07-8EB7C6D6CF1E}" type="presOf" srcId="{88AEFCB3-4F3C-4C70-8A51-3CE3644FECC2}" destId="{521DAF8D-A0C7-4D04-8C22-DA801B142688}" srcOrd="1" destOrd="1" presId="urn:microsoft.com/office/officeart/2005/8/layout/hList7"/>
    <dgm:cxn modelId="{8501C532-5DEB-4164-8500-9DB9157F7410}" srcId="{A9D65A41-7B7E-4107-8884-4D83856B8AE5}" destId="{6745EDED-1605-409D-8D85-9F06D8A53A0F}" srcOrd="0" destOrd="0" parTransId="{3894A812-517C-418B-BD98-BC968EF3FD14}" sibTransId="{1C901C6C-E0B5-4A64-B524-62151A5439C3}"/>
    <dgm:cxn modelId="{2B927ED4-10E2-466F-B129-B2AB8734524D}" type="presOf" srcId="{B76EF323-4846-48EB-A683-634C3197AC6D}" destId="{9E933A3E-C2DC-451A-9DA0-A3CB7D87700E}" srcOrd="0" destOrd="0" presId="urn:microsoft.com/office/officeart/2005/8/layout/hList7"/>
    <dgm:cxn modelId="{1EBD8E27-8607-4AE6-88A3-0E263D135A69}" type="presOf" srcId="{0FF080FD-679F-4DBB-A200-27AA7588F6B9}" destId="{F6446689-12AB-4E71-90F9-47632BBD0145}" srcOrd="0" destOrd="0" presId="urn:microsoft.com/office/officeart/2005/8/layout/hList7"/>
    <dgm:cxn modelId="{64CCCCC9-65FD-42B1-8583-59F203CFEF93}" type="presOf" srcId="{47CEB104-8D1D-414F-AC43-DBC97E159E26}" destId="{BDE81F5E-DC4A-4C5F-8A0B-44FE36FD7908}" srcOrd="0" destOrd="1" presId="urn:microsoft.com/office/officeart/2005/8/layout/hList7"/>
    <dgm:cxn modelId="{D097ADCF-FCC1-4302-A2BA-769C0214ACE4}" type="presOf" srcId="{A9D65A41-7B7E-4107-8884-4D83856B8AE5}" destId="{290BBFF2-C47E-4341-B4C7-701A4631B4B5}" srcOrd="1" destOrd="0" presId="urn:microsoft.com/office/officeart/2005/8/layout/hList7"/>
    <dgm:cxn modelId="{038D9430-D502-42EF-A9EA-E3AD046175E0}" srcId="{76EB9FBB-BFEE-4E38-AB2D-701BDF5307BB}" destId="{E85C1C30-2EAA-4356-91F1-CE1C241BA9F7}" srcOrd="1" destOrd="0" parTransId="{A47000B2-4F98-4871-BA9D-E2FA3C765AD6}" sibTransId="{1FC0B36F-F168-477C-8333-FF8CAC931D45}"/>
    <dgm:cxn modelId="{ED17B344-D9C5-4745-BC1D-858A42DCA6BD}" type="presOf" srcId="{76EB9FBB-BFEE-4E38-AB2D-701BDF5307BB}" destId="{D67C1DA1-B4D8-491A-B713-FF24CE4FF57F}" srcOrd="0" destOrd="0" presId="urn:microsoft.com/office/officeart/2005/8/layout/hList7"/>
    <dgm:cxn modelId="{9EDE3042-B872-4386-9980-CE09F2062F72}" srcId="{76EB9FBB-BFEE-4E38-AB2D-701BDF5307BB}" destId="{0FF080FD-679F-4DBB-A200-27AA7588F6B9}" srcOrd="2" destOrd="0" parTransId="{96A9E053-DA77-4FEF-A05B-27C2AD8390B3}" sibTransId="{011B1C15-07F0-4A77-9DA1-3DB8340CB13F}"/>
    <dgm:cxn modelId="{EA1ACEA0-2945-4AE0-81A8-C17018D1CFBE}" srcId="{827823B2-5BDA-47A5-AC6D-CBBBB3081769}" destId="{8742272F-5550-4830-A8A3-B5CBD8DF2BCF}" srcOrd="0" destOrd="0" parTransId="{85F1ECCF-CC4C-43CF-A95B-5BAECDC1A1A7}" sibTransId="{0D9E8889-4069-47E7-882A-F72C623D61CF}"/>
    <dgm:cxn modelId="{6DC1994C-799F-4747-8F52-5B79285623F5}" srcId="{B76EF323-4846-48EB-A683-634C3197AC6D}" destId="{88AEFCB3-4F3C-4C70-8A51-3CE3644FECC2}" srcOrd="0" destOrd="0" parTransId="{C1925F63-E6A8-4DE7-BB52-DF4A9D96FC84}" sibTransId="{121CAEA3-7270-4BA3-B732-CFCBF9DE7AEB}"/>
    <dgm:cxn modelId="{CB33BE4B-7427-407D-8B28-38EFD9C95BBC}" type="presOf" srcId="{47CEB104-8D1D-414F-AC43-DBC97E159E26}" destId="{123997C7-E5A7-4CE1-A2E2-43681F22C075}" srcOrd="1" destOrd="1" presId="urn:microsoft.com/office/officeart/2005/8/layout/hList7"/>
    <dgm:cxn modelId="{8658B1F5-F044-436E-9926-056FB7E3DA45}" type="presOf" srcId="{6745EDED-1605-409D-8D85-9F06D8A53A0F}" destId="{290BBFF2-C47E-4341-B4C7-701A4631B4B5}" srcOrd="1" destOrd="1" presId="urn:microsoft.com/office/officeart/2005/8/layout/hList7"/>
    <dgm:cxn modelId="{2AB44BD0-C182-4C75-9F6B-1B2A68396B25}" srcId="{76EB9FBB-BFEE-4E38-AB2D-701BDF5307BB}" destId="{B76EF323-4846-48EB-A683-634C3197AC6D}" srcOrd="4" destOrd="0" parTransId="{E8106EE5-EF64-4B52-8524-720AA9633450}" sibTransId="{12DF28B2-A5FC-459B-A183-B727D1390D9B}"/>
    <dgm:cxn modelId="{2AF9A763-E734-454B-90F6-C5D7822ECF58}" srcId="{76EB9FBB-BFEE-4E38-AB2D-701BDF5307BB}" destId="{A9D65A41-7B7E-4107-8884-4D83856B8AE5}" srcOrd="0" destOrd="0" parTransId="{16D036B7-2426-4A9B-8109-A19804AC4A58}" sibTransId="{459E9DC8-BDB0-40E9-AB5E-FB65B909D0C5}"/>
    <dgm:cxn modelId="{B29DB362-70B2-4F3E-B55E-CE06EB22195B}" type="presOf" srcId="{A44B4274-19C2-42A3-8B69-4CD51F69D2D1}" destId="{F6446689-12AB-4E71-90F9-47632BBD0145}" srcOrd="0" destOrd="1" presId="urn:microsoft.com/office/officeart/2005/8/layout/hList7"/>
    <dgm:cxn modelId="{ED700DE6-24C3-45B4-91C6-968285451528}" type="presOf" srcId="{8742272F-5550-4830-A8A3-B5CBD8DF2BCF}" destId="{597F10BE-46E1-4B41-A1CA-E786583A0950}" srcOrd="0" destOrd="1" presId="urn:microsoft.com/office/officeart/2005/8/layout/hList7"/>
    <dgm:cxn modelId="{4394C4FE-C214-431F-81DB-BD22368BBE3F}" type="presOf" srcId="{011B1C15-07F0-4A77-9DA1-3DB8340CB13F}" destId="{5AD11819-8FD8-4C0B-8F2F-D6C305B4AF11}" srcOrd="0" destOrd="0" presId="urn:microsoft.com/office/officeart/2005/8/layout/hList7"/>
    <dgm:cxn modelId="{B6EFB625-2FB6-4E8F-9440-987574CBE3B9}" type="presOf" srcId="{B76EF323-4846-48EB-A683-634C3197AC6D}" destId="{521DAF8D-A0C7-4D04-8C22-DA801B142688}" srcOrd="1" destOrd="0" presId="urn:microsoft.com/office/officeart/2005/8/layout/hList7"/>
    <dgm:cxn modelId="{0BDC76E8-770B-41A5-B345-ED72128E807A}" type="presOf" srcId="{E85C1C30-2EAA-4356-91F1-CE1C241BA9F7}" destId="{123997C7-E5A7-4CE1-A2E2-43681F22C075}" srcOrd="1" destOrd="0" presId="urn:microsoft.com/office/officeart/2005/8/layout/hList7"/>
    <dgm:cxn modelId="{603D62E2-F1FE-4937-9961-C79AE8A728A8}" srcId="{E85C1C30-2EAA-4356-91F1-CE1C241BA9F7}" destId="{47CEB104-8D1D-414F-AC43-DBC97E159E26}" srcOrd="0" destOrd="0" parTransId="{07BE5C69-2B91-4CED-B8D9-161636E6B7B3}" sibTransId="{A79EA1CE-6F8A-4CC6-A3E1-1A9CAD712093}"/>
    <dgm:cxn modelId="{76239A44-6575-4932-A6C2-FF220E71D734}" type="presOf" srcId="{0FF080FD-679F-4DBB-A200-27AA7588F6B9}" destId="{D644C69A-A0E6-4BA0-A03C-13A44C0BA896}" srcOrd="1" destOrd="0" presId="urn:microsoft.com/office/officeart/2005/8/layout/hList7"/>
    <dgm:cxn modelId="{E9D74157-7DD0-40C4-8AED-6855B0D44CBA}" type="presOf" srcId="{827823B2-5BDA-47A5-AC6D-CBBBB3081769}" destId="{597F10BE-46E1-4B41-A1CA-E786583A0950}" srcOrd="0" destOrd="0" presId="urn:microsoft.com/office/officeart/2005/8/layout/hList7"/>
    <dgm:cxn modelId="{1BAFFD4E-1BFB-4411-AB0E-29A8FA6E1F0D}" type="presOf" srcId="{6745EDED-1605-409D-8D85-9F06D8A53A0F}" destId="{E196DB29-F6B8-4067-B383-6A3DBB473554}" srcOrd="0" destOrd="1" presId="urn:microsoft.com/office/officeart/2005/8/layout/hList7"/>
    <dgm:cxn modelId="{4D06635B-0E61-47D6-8F7D-55BA4C3444D1}" type="presParOf" srcId="{D67C1DA1-B4D8-491A-B713-FF24CE4FF57F}" destId="{2C7D28BD-8416-43DD-B545-E09E48C1DB2F}" srcOrd="0" destOrd="0" presId="urn:microsoft.com/office/officeart/2005/8/layout/hList7"/>
    <dgm:cxn modelId="{12A85948-AC32-476F-96C2-406FB4DBBC73}" type="presParOf" srcId="{D67C1DA1-B4D8-491A-B713-FF24CE4FF57F}" destId="{AF94D68F-CCB1-4487-A875-5F4F4100E9D9}" srcOrd="1" destOrd="0" presId="urn:microsoft.com/office/officeart/2005/8/layout/hList7"/>
    <dgm:cxn modelId="{6721BB52-ABCC-46AD-8BD2-046127015037}" type="presParOf" srcId="{AF94D68F-CCB1-4487-A875-5F4F4100E9D9}" destId="{F1C8B5C5-6D2C-44E3-9F58-46461EA50F49}" srcOrd="0" destOrd="0" presId="urn:microsoft.com/office/officeart/2005/8/layout/hList7"/>
    <dgm:cxn modelId="{29218144-907A-4B17-A2ED-84DDB2F4F937}" type="presParOf" srcId="{F1C8B5C5-6D2C-44E3-9F58-46461EA50F49}" destId="{E196DB29-F6B8-4067-B383-6A3DBB473554}" srcOrd="0" destOrd="0" presId="urn:microsoft.com/office/officeart/2005/8/layout/hList7"/>
    <dgm:cxn modelId="{E531903D-A341-4A1D-8ABD-D9F51AAE7B16}" type="presParOf" srcId="{F1C8B5C5-6D2C-44E3-9F58-46461EA50F49}" destId="{290BBFF2-C47E-4341-B4C7-701A4631B4B5}" srcOrd="1" destOrd="0" presId="urn:microsoft.com/office/officeart/2005/8/layout/hList7"/>
    <dgm:cxn modelId="{8383BBBC-F21F-46C7-811B-2427E80DF09F}" type="presParOf" srcId="{F1C8B5C5-6D2C-44E3-9F58-46461EA50F49}" destId="{3FC7A8F6-9347-4B8D-A279-36592E553CE5}" srcOrd="2" destOrd="0" presId="urn:microsoft.com/office/officeart/2005/8/layout/hList7"/>
    <dgm:cxn modelId="{1C4EE979-11DE-4438-B5D3-9AEDF16F4C96}" type="presParOf" srcId="{F1C8B5C5-6D2C-44E3-9F58-46461EA50F49}" destId="{E5FD9699-C1A2-4C03-A12E-6D6AEBD8938B}" srcOrd="3" destOrd="0" presId="urn:microsoft.com/office/officeart/2005/8/layout/hList7"/>
    <dgm:cxn modelId="{9680E2EB-A212-4787-B2CE-26EC31C8F6F2}" type="presParOf" srcId="{AF94D68F-CCB1-4487-A875-5F4F4100E9D9}" destId="{D653811A-2FBA-4712-BE3D-211F8ADCFE42}" srcOrd="1" destOrd="0" presId="urn:microsoft.com/office/officeart/2005/8/layout/hList7"/>
    <dgm:cxn modelId="{68B4DBD1-5AB2-444E-8848-4BCD12205A77}" type="presParOf" srcId="{AF94D68F-CCB1-4487-A875-5F4F4100E9D9}" destId="{B072FFB4-5D56-4114-AE71-9C97DE595AE8}" srcOrd="2" destOrd="0" presId="urn:microsoft.com/office/officeart/2005/8/layout/hList7"/>
    <dgm:cxn modelId="{8F30D02A-B5D0-405B-B742-E309442F87F3}" type="presParOf" srcId="{B072FFB4-5D56-4114-AE71-9C97DE595AE8}" destId="{BDE81F5E-DC4A-4C5F-8A0B-44FE36FD7908}" srcOrd="0" destOrd="0" presId="urn:microsoft.com/office/officeart/2005/8/layout/hList7"/>
    <dgm:cxn modelId="{BE39D65F-42F1-47DD-AAA1-22F9EBCA97BD}" type="presParOf" srcId="{B072FFB4-5D56-4114-AE71-9C97DE595AE8}" destId="{123997C7-E5A7-4CE1-A2E2-43681F22C075}" srcOrd="1" destOrd="0" presId="urn:microsoft.com/office/officeart/2005/8/layout/hList7"/>
    <dgm:cxn modelId="{E5ED1023-F9E6-4ECC-9BAD-BCF195CB8454}" type="presParOf" srcId="{B072FFB4-5D56-4114-AE71-9C97DE595AE8}" destId="{C7418431-11E1-40E9-8AE6-338D494B2BF4}" srcOrd="2" destOrd="0" presId="urn:microsoft.com/office/officeart/2005/8/layout/hList7"/>
    <dgm:cxn modelId="{4D5F4447-2997-4A52-9DA0-C30C4B9F61E2}" type="presParOf" srcId="{B072FFB4-5D56-4114-AE71-9C97DE595AE8}" destId="{C4D20981-5AE0-4295-837C-96BD69ADB48C}" srcOrd="3" destOrd="0" presId="urn:microsoft.com/office/officeart/2005/8/layout/hList7"/>
    <dgm:cxn modelId="{A337E2B9-5123-4E24-AB1E-BD86D996D519}" type="presParOf" srcId="{AF94D68F-CCB1-4487-A875-5F4F4100E9D9}" destId="{D318ED01-96CB-49E9-B0AF-8B8AC04FEC47}" srcOrd="3" destOrd="0" presId="urn:microsoft.com/office/officeart/2005/8/layout/hList7"/>
    <dgm:cxn modelId="{8F0CBD37-56F2-4FE4-B3C2-1DBCA5D02D22}" type="presParOf" srcId="{AF94D68F-CCB1-4487-A875-5F4F4100E9D9}" destId="{8476999F-0537-4A9D-B89B-7E3E56E9890C}" srcOrd="4" destOrd="0" presId="urn:microsoft.com/office/officeart/2005/8/layout/hList7"/>
    <dgm:cxn modelId="{48CB6E75-4ECD-44F5-9902-659B7E33A81D}" type="presParOf" srcId="{8476999F-0537-4A9D-B89B-7E3E56E9890C}" destId="{F6446689-12AB-4E71-90F9-47632BBD0145}" srcOrd="0" destOrd="0" presId="urn:microsoft.com/office/officeart/2005/8/layout/hList7"/>
    <dgm:cxn modelId="{B625FEDF-03A6-4099-A49A-3E15366FDEEE}" type="presParOf" srcId="{8476999F-0537-4A9D-B89B-7E3E56E9890C}" destId="{D644C69A-A0E6-4BA0-A03C-13A44C0BA896}" srcOrd="1" destOrd="0" presId="urn:microsoft.com/office/officeart/2005/8/layout/hList7"/>
    <dgm:cxn modelId="{A7169176-3781-4289-8FD3-5BB1A001C3B8}" type="presParOf" srcId="{8476999F-0537-4A9D-B89B-7E3E56E9890C}" destId="{FD4A9722-F5B1-47A3-B58C-395D990AAA34}" srcOrd="2" destOrd="0" presId="urn:microsoft.com/office/officeart/2005/8/layout/hList7"/>
    <dgm:cxn modelId="{FC1B8D40-8A6B-45BF-9108-B9A8C4DA00D5}" type="presParOf" srcId="{8476999F-0537-4A9D-B89B-7E3E56E9890C}" destId="{B826FA24-D47C-4941-B1C5-AB8C68C474D5}" srcOrd="3" destOrd="0" presId="urn:microsoft.com/office/officeart/2005/8/layout/hList7"/>
    <dgm:cxn modelId="{690D858B-C954-4064-B404-38F2EBA942D9}" type="presParOf" srcId="{AF94D68F-CCB1-4487-A875-5F4F4100E9D9}" destId="{5AD11819-8FD8-4C0B-8F2F-D6C305B4AF11}" srcOrd="5" destOrd="0" presId="urn:microsoft.com/office/officeart/2005/8/layout/hList7"/>
    <dgm:cxn modelId="{59EF2A0F-8396-496D-9718-0F31E47EC377}" type="presParOf" srcId="{AF94D68F-CCB1-4487-A875-5F4F4100E9D9}" destId="{C50CD6D7-31F5-421A-8A0B-1531CE56A46C}" srcOrd="6" destOrd="0" presId="urn:microsoft.com/office/officeart/2005/8/layout/hList7"/>
    <dgm:cxn modelId="{FA6814E2-7CF8-4F51-8EF5-08E2E43C9806}" type="presParOf" srcId="{C50CD6D7-31F5-421A-8A0B-1531CE56A46C}" destId="{597F10BE-46E1-4B41-A1CA-E786583A0950}" srcOrd="0" destOrd="0" presId="urn:microsoft.com/office/officeart/2005/8/layout/hList7"/>
    <dgm:cxn modelId="{90661008-D53E-4877-B9FE-81DCEF242E45}" type="presParOf" srcId="{C50CD6D7-31F5-421A-8A0B-1531CE56A46C}" destId="{7E7F1F04-6FF6-4DCD-ADB1-E0E3E1D7E184}" srcOrd="1" destOrd="0" presId="urn:microsoft.com/office/officeart/2005/8/layout/hList7"/>
    <dgm:cxn modelId="{1537988B-92BE-4605-BC40-A0A89613D2F4}" type="presParOf" srcId="{C50CD6D7-31F5-421A-8A0B-1531CE56A46C}" destId="{7AB2C52E-230B-438A-8BDC-8A4E3406A01D}" srcOrd="2" destOrd="0" presId="urn:microsoft.com/office/officeart/2005/8/layout/hList7"/>
    <dgm:cxn modelId="{F8E3BF22-038D-4507-BBFE-E1073233859A}" type="presParOf" srcId="{C50CD6D7-31F5-421A-8A0B-1531CE56A46C}" destId="{4D1D57EE-EB72-46F3-9F91-9D942C4D273D}" srcOrd="3" destOrd="0" presId="urn:microsoft.com/office/officeart/2005/8/layout/hList7"/>
    <dgm:cxn modelId="{58C1ED51-A1AE-4C88-8787-3A1C2DD501B2}" type="presParOf" srcId="{AF94D68F-CCB1-4487-A875-5F4F4100E9D9}" destId="{BDFAA63C-8F1C-4768-A279-AD05FDFDD6B8}" srcOrd="7" destOrd="0" presId="urn:microsoft.com/office/officeart/2005/8/layout/hList7"/>
    <dgm:cxn modelId="{6597A57F-EF29-4D20-B6C9-036947E3BF26}" type="presParOf" srcId="{AF94D68F-CCB1-4487-A875-5F4F4100E9D9}" destId="{9F9ECE54-70CD-4E3B-BC89-3CEB4D5F4EFC}" srcOrd="8" destOrd="0" presId="urn:microsoft.com/office/officeart/2005/8/layout/hList7"/>
    <dgm:cxn modelId="{A21DB96B-5B24-4C16-80BD-6A801A1113DB}" type="presParOf" srcId="{9F9ECE54-70CD-4E3B-BC89-3CEB4D5F4EFC}" destId="{9E933A3E-C2DC-451A-9DA0-A3CB7D87700E}" srcOrd="0" destOrd="0" presId="urn:microsoft.com/office/officeart/2005/8/layout/hList7"/>
    <dgm:cxn modelId="{63F4869F-4FA2-40F9-A336-E23967A32671}" type="presParOf" srcId="{9F9ECE54-70CD-4E3B-BC89-3CEB4D5F4EFC}" destId="{521DAF8D-A0C7-4D04-8C22-DA801B142688}" srcOrd="1" destOrd="0" presId="urn:microsoft.com/office/officeart/2005/8/layout/hList7"/>
    <dgm:cxn modelId="{51DA58AD-47AD-48C7-8969-433DA31B2FCA}" type="presParOf" srcId="{9F9ECE54-70CD-4E3B-BC89-3CEB4D5F4EFC}" destId="{A5BCCE37-5FA5-46D1-AEF7-79E89352978D}" srcOrd="2" destOrd="0" presId="urn:microsoft.com/office/officeart/2005/8/layout/hList7"/>
    <dgm:cxn modelId="{CF04F020-1E2C-495A-BC9B-B974A9E51634}" type="presParOf" srcId="{9F9ECE54-70CD-4E3B-BC89-3CEB4D5F4EFC}" destId="{F6061BD9-C587-418C-98BE-4AEA6A46161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F7A9E75-F964-4EC2-AAF8-BA492FA8E0DC}" type="doc">
      <dgm:prSet loTypeId="urn:microsoft.com/office/officeart/2005/8/layout/hierarchy4" loCatId="hierarchy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DD59D809-0001-4D96-85A2-CFC1AB4DE360}">
      <dgm:prSet phldrT="[Текст]"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Корректировка  плана гражданской обороны и защиты населения Красноярского края, планирующих документов  края в области гражданской обороны</a:t>
          </a:r>
          <a:endParaRPr lang="ru-RU" sz="105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339F7659-238B-4B64-88F4-B69AB618D612}" type="parTrans" cxnId="{C4173493-ABAD-4A8B-844D-ADC227BE38C7}">
      <dgm:prSet/>
      <dgm:spPr/>
      <dgm:t>
        <a:bodyPr/>
        <a:lstStyle/>
        <a:p>
          <a:endParaRPr lang="ru-RU"/>
        </a:p>
      </dgm:t>
    </dgm:pt>
    <dgm:pt modelId="{029127D6-6C90-44A0-8E23-DEC953617AFF}" type="sibTrans" cxnId="{C4173493-ABAD-4A8B-844D-ADC227BE38C7}">
      <dgm:prSet/>
      <dgm:spPr/>
      <dgm:t>
        <a:bodyPr/>
        <a:lstStyle/>
        <a:p>
          <a:endParaRPr lang="ru-RU"/>
        </a:p>
      </dgm:t>
    </dgm:pt>
    <dgm:pt modelId="{0A770939-03C6-45AD-88BA-E8BE2A871C87}">
      <dgm:prSet phldrT="[Текст]"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Разработка, корректировка перечня организаций, отнесенных к категориям по ГО.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(подготовлено 23 ответа организациям по </a:t>
          </a:r>
          <a:r>
            <a:rPr lang="ru-RU" sz="1600" dirty="0" err="1" smtClean="0">
              <a:solidFill>
                <a:schemeClr val="tx1"/>
              </a:solidFill>
            </a:rPr>
            <a:t>категорирова</a:t>
          </a:r>
          <a:endParaRPr lang="ru-RU" sz="1600" dirty="0" smtClean="0">
            <a:solidFill>
              <a:schemeClr val="tx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err="1" smtClean="0">
              <a:solidFill>
                <a:schemeClr val="tx1"/>
              </a:solidFill>
            </a:rPr>
            <a:t>нию</a:t>
          </a:r>
          <a:r>
            <a:rPr lang="ru-RU" sz="1600" dirty="0" smtClean="0">
              <a:solidFill>
                <a:schemeClr val="tx1"/>
              </a:solidFill>
            </a:rPr>
            <a:t>) </a:t>
          </a:r>
          <a:endParaRPr lang="ru-RU" sz="16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28AA3854-8D84-4B15-8168-3CF1EEBA4081}" type="parTrans" cxnId="{C4213423-C063-41C2-80FF-380708200C36}">
      <dgm:prSet/>
      <dgm:spPr/>
      <dgm:t>
        <a:bodyPr/>
        <a:lstStyle/>
        <a:p>
          <a:endParaRPr lang="ru-RU"/>
        </a:p>
      </dgm:t>
    </dgm:pt>
    <dgm:pt modelId="{0E6B5672-47BB-4BCF-8CED-BAA7827371F8}" type="sibTrans" cxnId="{C4213423-C063-41C2-80FF-380708200C36}">
      <dgm:prSet/>
      <dgm:spPr/>
      <dgm:t>
        <a:bodyPr/>
        <a:lstStyle/>
        <a:p>
          <a:endParaRPr lang="ru-RU"/>
        </a:p>
      </dgm:t>
    </dgm:pt>
    <dgm:pt modelId="{5EEBB157-B489-4B67-97D9-64713D4F9EA0}">
      <dgm:prSet phldrT="[Текст]"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Осмотр 37 защитных сооружений ГО, переданных в оперативное управление КГКУ «Центр ГО и ЧС»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EEBA85-CB86-4C7F-998D-94E7279F75D7}" type="parTrans" cxnId="{C54DE021-231C-48CA-AB48-F23907DA52D3}">
      <dgm:prSet/>
      <dgm:spPr/>
      <dgm:t>
        <a:bodyPr/>
        <a:lstStyle/>
        <a:p>
          <a:endParaRPr lang="ru-RU"/>
        </a:p>
      </dgm:t>
    </dgm:pt>
    <dgm:pt modelId="{E445080E-F863-4B0E-B44A-3677B6EB9634}" type="sibTrans" cxnId="{C54DE021-231C-48CA-AB48-F23907DA52D3}">
      <dgm:prSet/>
      <dgm:spPr/>
      <dgm:t>
        <a:bodyPr/>
        <a:lstStyle/>
        <a:p>
          <a:endParaRPr lang="ru-RU"/>
        </a:p>
      </dgm:t>
    </dgm:pt>
    <dgm:pt modelId="{C0D18C09-1A7E-4BFF-BC72-6A913395D252}">
      <dgm:prSet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Сбор и обработка сведений, предоставленных муниципальными образованиями для формирования Доклада по ГО  </a:t>
          </a:r>
          <a:endParaRPr lang="ru-RU" sz="1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79A5D6-CAD3-4001-998F-6F1F1789A77B}" type="parTrans" cxnId="{9A1FDD83-7E61-4103-997C-F6F4A73F63F0}">
      <dgm:prSet/>
      <dgm:spPr/>
      <dgm:t>
        <a:bodyPr/>
        <a:lstStyle/>
        <a:p>
          <a:endParaRPr lang="ru-RU"/>
        </a:p>
      </dgm:t>
    </dgm:pt>
    <dgm:pt modelId="{5418BF49-531C-48E6-8F05-3C6F21C90145}" type="sibTrans" cxnId="{9A1FDD83-7E61-4103-997C-F6F4A73F63F0}">
      <dgm:prSet/>
      <dgm:spPr/>
      <dgm:t>
        <a:bodyPr/>
        <a:lstStyle/>
        <a:p>
          <a:endParaRPr lang="ru-RU"/>
        </a:p>
      </dgm:t>
    </dgm:pt>
    <dgm:pt modelId="{567ADEA9-E430-466E-AFA7-4C9AEB306813}">
      <dgm:prSet custT="1"/>
      <dgm:spPr>
        <a:solidFill>
          <a:srgbClr val="92D050"/>
        </a:solidFill>
        <a:ln>
          <a:solidFill>
            <a:schemeClr val="tx1"/>
          </a:solidFill>
        </a:ln>
      </dgm:spPr>
      <dgm:t>
        <a:bodyPr lIns="36000"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Рассмотрено 19 расчетов возможного вреда,</a:t>
          </a:r>
          <a:r>
            <a:rPr lang="ru-RU" sz="1600" b="1" dirty="0" smtClean="0">
              <a:solidFill>
                <a:schemeClr val="tx1"/>
              </a:solidFill>
            </a:rPr>
            <a:t> </a:t>
          </a:r>
          <a:r>
            <a:rPr lang="ru-RU" sz="1600" dirty="0" smtClean="0">
              <a:solidFill>
                <a:schemeClr val="tx1"/>
              </a:solidFill>
            </a:rPr>
            <a:t>который может быть причинен жизни, здоровью физических лиц, имуществу в результате аварий </a:t>
          </a:r>
          <a:r>
            <a:rPr lang="ru-RU" sz="1600" smtClean="0">
              <a:solidFill>
                <a:schemeClr val="tx1"/>
              </a:solidFill>
            </a:rPr>
            <a:t>на ГТС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C4B1C2-0754-4591-9BAD-D66FA256CFDA}" type="sibTrans" cxnId="{F8DB68B1-DB18-44BB-9381-357F1ECDF41B}">
      <dgm:prSet/>
      <dgm:spPr/>
      <dgm:t>
        <a:bodyPr/>
        <a:lstStyle/>
        <a:p>
          <a:endParaRPr lang="ru-RU"/>
        </a:p>
      </dgm:t>
    </dgm:pt>
    <dgm:pt modelId="{0F936389-10DF-42AF-8CFF-D87D0D820833}" type="parTrans" cxnId="{F8DB68B1-DB18-44BB-9381-357F1ECDF41B}">
      <dgm:prSet/>
      <dgm:spPr/>
      <dgm:t>
        <a:bodyPr/>
        <a:lstStyle/>
        <a:p>
          <a:endParaRPr lang="ru-RU"/>
        </a:p>
      </dgm:t>
    </dgm:pt>
    <dgm:pt modelId="{373148C4-3AD5-4E09-B7D4-FF0CE9AF9131}">
      <dgm:prSet custT="1"/>
      <dgm:spPr>
        <a:solidFill>
          <a:srgbClr val="92D050"/>
        </a:solidFill>
        <a:ln>
          <a:solidFill>
            <a:schemeClr val="tx1"/>
          </a:solidFill>
        </a:ln>
      </dgm:spPr>
      <dgm:t>
        <a:bodyPr lIns="0" rIns="36000" bIns="36000"/>
        <a:lstStyle/>
        <a:p>
          <a:pPr algn="ctr"/>
          <a:r>
            <a:rPr lang="ru-RU" sz="1600" dirty="0" smtClean="0">
              <a:solidFill>
                <a:schemeClr val="tx1"/>
              </a:solidFill>
            </a:rPr>
            <a:t>Отработано 84 проекта генеральных планов, направленных на рассмотрение в адрес КГКУ «Центр ГО и </a:t>
          </a:r>
          <a:endParaRPr lang="ru-RU" sz="1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43BB3F-A5BA-4471-9A59-4317EE2686F2}" type="parTrans" cxnId="{28525361-E912-4B1B-A8DE-926AF787B958}">
      <dgm:prSet/>
      <dgm:spPr/>
      <dgm:t>
        <a:bodyPr/>
        <a:lstStyle/>
        <a:p>
          <a:endParaRPr lang="ru-RU"/>
        </a:p>
      </dgm:t>
    </dgm:pt>
    <dgm:pt modelId="{5ED100A1-78F2-47EA-A2AF-343C45A8CAAE}" type="sibTrans" cxnId="{28525361-E912-4B1B-A8DE-926AF787B958}">
      <dgm:prSet/>
      <dgm:spPr/>
      <dgm:t>
        <a:bodyPr/>
        <a:lstStyle/>
        <a:p>
          <a:endParaRPr lang="ru-RU"/>
        </a:p>
      </dgm:t>
    </dgm:pt>
    <dgm:pt modelId="{A7A10008-25A5-4E0E-91E0-65B6EEC8E269}">
      <dgm:prSet phldrT="[Текст]" custT="1"/>
      <dgm:spPr/>
      <dgm:t>
        <a:bodyPr/>
        <a:lstStyle/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>
            <a:effectLst/>
          </a:endParaRPr>
        </a:p>
      </dgm:t>
    </dgm:pt>
    <dgm:pt modelId="{53BC9B20-CBC7-4A00-8D63-A96DE6F19631}" type="sibTrans" cxnId="{B361E403-94C0-48FC-9901-C12FF2E9ABE4}">
      <dgm:prSet/>
      <dgm:spPr/>
      <dgm:t>
        <a:bodyPr/>
        <a:lstStyle/>
        <a:p>
          <a:endParaRPr lang="ru-RU"/>
        </a:p>
      </dgm:t>
    </dgm:pt>
    <dgm:pt modelId="{AA115690-28AF-42F6-9F30-240F5C01311D}" type="parTrans" cxnId="{B361E403-94C0-48FC-9901-C12FF2E9ABE4}">
      <dgm:prSet/>
      <dgm:spPr/>
      <dgm:t>
        <a:bodyPr/>
        <a:lstStyle/>
        <a:p>
          <a:endParaRPr lang="ru-RU"/>
        </a:p>
      </dgm:t>
    </dgm:pt>
    <dgm:pt modelId="{4F8E3A16-EDA2-446A-B2B8-463611F2BE5A}" type="pres">
      <dgm:prSet presAssocID="{AF7A9E75-F964-4EC2-AAF8-BA492FA8E0D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95DEC04-9831-49A1-83C1-D28D85F02D6B}" type="pres">
      <dgm:prSet presAssocID="{A7A10008-25A5-4E0E-91E0-65B6EEC8E269}" presName="vertOne" presStyleCnt="0"/>
      <dgm:spPr/>
    </dgm:pt>
    <dgm:pt modelId="{851246C4-7145-4DAE-8E65-D88EF46C1890}" type="pres">
      <dgm:prSet presAssocID="{A7A10008-25A5-4E0E-91E0-65B6EEC8E269}" presName="txOne" presStyleLbl="node0" presStyleIdx="0" presStyleCnt="1" custFlipVert="1" custScaleY="3558" custLinFactNeighborX="0" custLinFactNeighborY="-1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F7FF2D-C1C7-4ECC-9869-C0B3626A9B3D}" type="pres">
      <dgm:prSet presAssocID="{A7A10008-25A5-4E0E-91E0-65B6EEC8E269}" presName="parTransOne" presStyleCnt="0"/>
      <dgm:spPr/>
    </dgm:pt>
    <dgm:pt modelId="{78AFC034-CF3B-40F6-BA47-E340E94C158B}" type="pres">
      <dgm:prSet presAssocID="{A7A10008-25A5-4E0E-91E0-65B6EEC8E269}" presName="horzOne" presStyleCnt="0"/>
      <dgm:spPr/>
    </dgm:pt>
    <dgm:pt modelId="{C808B81A-4302-4CBA-A272-D5640EA6955B}" type="pres">
      <dgm:prSet presAssocID="{DD59D809-0001-4D96-85A2-CFC1AB4DE360}" presName="vertTwo" presStyleCnt="0"/>
      <dgm:spPr/>
    </dgm:pt>
    <dgm:pt modelId="{A4CD5531-9583-4D1C-85A4-588AD512D41F}" type="pres">
      <dgm:prSet presAssocID="{DD59D809-0001-4D96-85A2-CFC1AB4DE360}" presName="txTwo" presStyleLbl="node2" presStyleIdx="0" presStyleCnt="6" custLinFactNeighborX="7053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8B633F-A5E7-481E-9395-502B0D76F497}" type="pres">
      <dgm:prSet presAssocID="{DD59D809-0001-4D96-85A2-CFC1AB4DE360}" presName="horzTwo" presStyleCnt="0"/>
      <dgm:spPr/>
    </dgm:pt>
    <dgm:pt modelId="{F6B5874B-FA40-44AB-A272-300F13310D9C}" type="pres">
      <dgm:prSet presAssocID="{029127D6-6C90-44A0-8E23-DEC953617AFF}" presName="sibSpaceTwo" presStyleCnt="0"/>
      <dgm:spPr/>
    </dgm:pt>
    <dgm:pt modelId="{69D71EE4-7F01-4BAC-9B32-B1BDAA96B2B7}" type="pres">
      <dgm:prSet presAssocID="{0A770939-03C6-45AD-88BA-E8BE2A871C87}" presName="vertTwo" presStyleCnt="0"/>
      <dgm:spPr/>
    </dgm:pt>
    <dgm:pt modelId="{257548F7-DE89-4B5B-90A3-BCCB9893A4A8}" type="pres">
      <dgm:prSet presAssocID="{0A770939-03C6-45AD-88BA-E8BE2A871C87}" presName="txTwo" presStyleLbl="node2" presStyleIdx="1" presStyleCnt="6" custLinFactNeighborX="5972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9AACB3-4449-4695-948B-34A9ACEBEB35}" type="pres">
      <dgm:prSet presAssocID="{0A770939-03C6-45AD-88BA-E8BE2A871C87}" presName="horzTwo" presStyleCnt="0"/>
      <dgm:spPr/>
    </dgm:pt>
    <dgm:pt modelId="{9CE76572-5954-4DC8-B97A-9067FB834DFE}" type="pres">
      <dgm:prSet presAssocID="{0E6B5672-47BB-4BCF-8CED-BAA7827371F8}" presName="sibSpaceTwo" presStyleCnt="0"/>
      <dgm:spPr/>
    </dgm:pt>
    <dgm:pt modelId="{D8AA2A04-D554-4792-B22B-BAD6DA45B076}" type="pres">
      <dgm:prSet presAssocID="{5EEBB157-B489-4B67-97D9-64713D4F9EA0}" presName="vertTwo" presStyleCnt="0"/>
      <dgm:spPr/>
    </dgm:pt>
    <dgm:pt modelId="{348723BF-6E5C-43B8-A48A-198BFA1AF470}" type="pres">
      <dgm:prSet presAssocID="{5EEBB157-B489-4B67-97D9-64713D4F9EA0}" presName="txTwo" presStyleLbl="node2" presStyleIdx="2" presStyleCnt="6" custLinFactNeighborX="4358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22F380-AD1D-4089-BA3F-A733B26FD3C1}" type="pres">
      <dgm:prSet presAssocID="{5EEBB157-B489-4B67-97D9-64713D4F9EA0}" presName="horzTwo" presStyleCnt="0"/>
      <dgm:spPr/>
    </dgm:pt>
    <dgm:pt modelId="{94DD6B1E-6E4E-4B8B-ABC5-644E0DBBFDD7}" type="pres">
      <dgm:prSet presAssocID="{E445080E-F863-4B0E-B44A-3677B6EB9634}" presName="sibSpaceTwo" presStyleCnt="0"/>
      <dgm:spPr/>
    </dgm:pt>
    <dgm:pt modelId="{E07AE027-CBE2-4116-826A-019971535A57}" type="pres">
      <dgm:prSet presAssocID="{C0D18C09-1A7E-4BFF-BC72-6A913395D252}" presName="vertTwo" presStyleCnt="0"/>
      <dgm:spPr/>
    </dgm:pt>
    <dgm:pt modelId="{A599A82A-0C2F-45B7-BFE2-2D25E8708BDB}" type="pres">
      <dgm:prSet presAssocID="{C0D18C09-1A7E-4BFF-BC72-6A913395D252}" presName="txTwo" presStyleLbl="node2" presStyleIdx="3" presStyleCnt="6" custLinFactNeighborX="5233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E1BAC0-CCAD-4555-AD3A-CA67D7F08E27}" type="pres">
      <dgm:prSet presAssocID="{C0D18C09-1A7E-4BFF-BC72-6A913395D252}" presName="horzTwo" presStyleCnt="0"/>
      <dgm:spPr/>
    </dgm:pt>
    <dgm:pt modelId="{7242AC34-5F81-43C7-9E7C-FCBFD757787C}" type="pres">
      <dgm:prSet presAssocID="{5418BF49-531C-48E6-8F05-3C6F21C90145}" presName="sibSpaceTwo" presStyleCnt="0"/>
      <dgm:spPr/>
    </dgm:pt>
    <dgm:pt modelId="{C5A41D1E-D0F7-4E5C-AC00-D791B346F35D}" type="pres">
      <dgm:prSet presAssocID="{373148C4-3AD5-4E09-B7D4-FF0CE9AF9131}" presName="vertTwo" presStyleCnt="0"/>
      <dgm:spPr/>
    </dgm:pt>
    <dgm:pt modelId="{D440299F-72AA-4169-A9B3-F3AB4370B33C}" type="pres">
      <dgm:prSet presAssocID="{373148C4-3AD5-4E09-B7D4-FF0CE9AF9131}" presName="txTwo" presStyleLbl="node2" presStyleIdx="4" presStyleCnt="6" custLinFactNeighborX="2623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80BCC9-1C4A-4815-AF2A-234A5C080669}" type="pres">
      <dgm:prSet presAssocID="{373148C4-3AD5-4E09-B7D4-FF0CE9AF9131}" presName="horzTwo" presStyleCnt="0"/>
      <dgm:spPr/>
    </dgm:pt>
    <dgm:pt modelId="{5EA48DE3-473B-4D8B-80AF-9DDE4137BF1D}" type="pres">
      <dgm:prSet presAssocID="{5ED100A1-78F2-47EA-A2AF-343C45A8CAAE}" presName="sibSpaceTwo" presStyleCnt="0"/>
      <dgm:spPr/>
    </dgm:pt>
    <dgm:pt modelId="{8E26908D-37FC-4BC0-B5AE-7D6EFD20A29B}" type="pres">
      <dgm:prSet presAssocID="{567ADEA9-E430-466E-AFA7-4C9AEB306813}" presName="vertTwo" presStyleCnt="0"/>
      <dgm:spPr/>
    </dgm:pt>
    <dgm:pt modelId="{08AB0233-8425-4F12-BEEA-108D4914568F}" type="pres">
      <dgm:prSet presAssocID="{567ADEA9-E430-466E-AFA7-4C9AEB306813}" presName="txTwo" presStyleLbl="node2" presStyleIdx="5" presStyleCnt="6" custLinFactNeighborX="3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157259-3C1A-4D81-A687-9247BFB1BEAB}" type="pres">
      <dgm:prSet presAssocID="{567ADEA9-E430-466E-AFA7-4C9AEB306813}" presName="horzTwo" presStyleCnt="0"/>
      <dgm:spPr/>
    </dgm:pt>
  </dgm:ptLst>
  <dgm:cxnLst>
    <dgm:cxn modelId="{9A1FDD83-7E61-4103-997C-F6F4A73F63F0}" srcId="{A7A10008-25A5-4E0E-91E0-65B6EEC8E269}" destId="{C0D18C09-1A7E-4BFF-BC72-6A913395D252}" srcOrd="3" destOrd="0" parTransId="{9D79A5D6-CAD3-4001-998F-6F1F1789A77B}" sibTransId="{5418BF49-531C-48E6-8F05-3C6F21C90145}"/>
    <dgm:cxn modelId="{C4213423-C063-41C2-80FF-380708200C36}" srcId="{A7A10008-25A5-4E0E-91E0-65B6EEC8E269}" destId="{0A770939-03C6-45AD-88BA-E8BE2A871C87}" srcOrd="1" destOrd="0" parTransId="{28AA3854-8D84-4B15-8168-3CF1EEBA4081}" sibTransId="{0E6B5672-47BB-4BCF-8CED-BAA7827371F8}"/>
    <dgm:cxn modelId="{CD2B6AB0-0AB1-4121-A629-897648361DA0}" type="presOf" srcId="{AF7A9E75-F964-4EC2-AAF8-BA492FA8E0DC}" destId="{4F8E3A16-EDA2-446A-B2B8-463611F2BE5A}" srcOrd="0" destOrd="0" presId="urn:microsoft.com/office/officeart/2005/8/layout/hierarchy4"/>
    <dgm:cxn modelId="{D68ACA94-2B9B-46A2-ACED-B80AC1E13D98}" type="presOf" srcId="{DD59D809-0001-4D96-85A2-CFC1AB4DE360}" destId="{A4CD5531-9583-4D1C-85A4-588AD512D41F}" srcOrd="0" destOrd="0" presId="urn:microsoft.com/office/officeart/2005/8/layout/hierarchy4"/>
    <dgm:cxn modelId="{6C36F7F2-921B-4A7A-B8E3-4DB7D7C0C85F}" type="presOf" srcId="{0A770939-03C6-45AD-88BA-E8BE2A871C87}" destId="{257548F7-DE89-4B5B-90A3-BCCB9893A4A8}" srcOrd="0" destOrd="0" presId="urn:microsoft.com/office/officeart/2005/8/layout/hierarchy4"/>
    <dgm:cxn modelId="{B361E403-94C0-48FC-9901-C12FF2E9ABE4}" srcId="{AF7A9E75-F964-4EC2-AAF8-BA492FA8E0DC}" destId="{A7A10008-25A5-4E0E-91E0-65B6EEC8E269}" srcOrd="0" destOrd="0" parTransId="{AA115690-28AF-42F6-9F30-240F5C01311D}" sibTransId="{53BC9B20-CBC7-4A00-8D63-A96DE6F19631}"/>
    <dgm:cxn modelId="{A68A1387-9882-432F-A33D-906364227C7A}" type="presOf" srcId="{5EEBB157-B489-4B67-97D9-64713D4F9EA0}" destId="{348723BF-6E5C-43B8-A48A-198BFA1AF470}" srcOrd="0" destOrd="0" presId="urn:microsoft.com/office/officeart/2005/8/layout/hierarchy4"/>
    <dgm:cxn modelId="{2F334946-5549-4594-8227-E10CA030BA8C}" type="presOf" srcId="{567ADEA9-E430-466E-AFA7-4C9AEB306813}" destId="{08AB0233-8425-4F12-BEEA-108D4914568F}" srcOrd="0" destOrd="0" presId="urn:microsoft.com/office/officeart/2005/8/layout/hierarchy4"/>
    <dgm:cxn modelId="{A7B2804B-976F-470D-9B49-BF41CA027F57}" type="presOf" srcId="{373148C4-3AD5-4E09-B7D4-FF0CE9AF9131}" destId="{D440299F-72AA-4169-A9B3-F3AB4370B33C}" srcOrd="0" destOrd="0" presId="urn:microsoft.com/office/officeart/2005/8/layout/hierarchy4"/>
    <dgm:cxn modelId="{4685601A-1993-4F40-8A3A-F0986B50FECA}" type="presOf" srcId="{C0D18C09-1A7E-4BFF-BC72-6A913395D252}" destId="{A599A82A-0C2F-45B7-BFE2-2D25E8708BDB}" srcOrd="0" destOrd="0" presId="urn:microsoft.com/office/officeart/2005/8/layout/hierarchy4"/>
    <dgm:cxn modelId="{F8DB68B1-DB18-44BB-9381-357F1ECDF41B}" srcId="{A7A10008-25A5-4E0E-91E0-65B6EEC8E269}" destId="{567ADEA9-E430-466E-AFA7-4C9AEB306813}" srcOrd="5" destOrd="0" parTransId="{0F936389-10DF-42AF-8CFF-D87D0D820833}" sibTransId="{E0C4B1C2-0754-4591-9BAD-D66FA256CFDA}"/>
    <dgm:cxn modelId="{28525361-E912-4B1B-A8DE-926AF787B958}" srcId="{A7A10008-25A5-4E0E-91E0-65B6EEC8E269}" destId="{373148C4-3AD5-4E09-B7D4-FF0CE9AF9131}" srcOrd="4" destOrd="0" parTransId="{A643BB3F-A5BA-4471-9A59-4317EE2686F2}" sibTransId="{5ED100A1-78F2-47EA-A2AF-343C45A8CAAE}"/>
    <dgm:cxn modelId="{C4173493-ABAD-4A8B-844D-ADC227BE38C7}" srcId="{A7A10008-25A5-4E0E-91E0-65B6EEC8E269}" destId="{DD59D809-0001-4D96-85A2-CFC1AB4DE360}" srcOrd="0" destOrd="0" parTransId="{339F7659-238B-4B64-88F4-B69AB618D612}" sibTransId="{029127D6-6C90-44A0-8E23-DEC953617AFF}"/>
    <dgm:cxn modelId="{496063AE-7D55-4FD6-86F4-1C10325AC210}" type="presOf" srcId="{A7A10008-25A5-4E0E-91E0-65B6EEC8E269}" destId="{851246C4-7145-4DAE-8E65-D88EF46C1890}" srcOrd="0" destOrd="0" presId="urn:microsoft.com/office/officeart/2005/8/layout/hierarchy4"/>
    <dgm:cxn modelId="{C54DE021-231C-48CA-AB48-F23907DA52D3}" srcId="{A7A10008-25A5-4E0E-91E0-65B6EEC8E269}" destId="{5EEBB157-B489-4B67-97D9-64713D4F9EA0}" srcOrd="2" destOrd="0" parTransId="{2FEEBA85-CB86-4C7F-998D-94E7279F75D7}" sibTransId="{E445080E-F863-4B0E-B44A-3677B6EB9634}"/>
    <dgm:cxn modelId="{BAE14C36-50C4-4857-8380-D1CBCE00AE0A}" type="presParOf" srcId="{4F8E3A16-EDA2-446A-B2B8-463611F2BE5A}" destId="{F95DEC04-9831-49A1-83C1-D28D85F02D6B}" srcOrd="0" destOrd="0" presId="urn:microsoft.com/office/officeart/2005/8/layout/hierarchy4"/>
    <dgm:cxn modelId="{53CC5B21-9F94-401E-A40E-3185C784B0DE}" type="presParOf" srcId="{F95DEC04-9831-49A1-83C1-D28D85F02D6B}" destId="{851246C4-7145-4DAE-8E65-D88EF46C1890}" srcOrd="0" destOrd="0" presId="urn:microsoft.com/office/officeart/2005/8/layout/hierarchy4"/>
    <dgm:cxn modelId="{928C1056-86BC-40E8-912D-117816798398}" type="presParOf" srcId="{F95DEC04-9831-49A1-83C1-D28D85F02D6B}" destId="{F2F7FF2D-C1C7-4ECC-9869-C0B3626A9B3D}" srcOrd="1" destOrd="0" presId="urn:microsoft.com/office/officeart/2005/8/layout/hierarchy4"/>
    <dgm:cxn modelId="{27F373A7-C017-42CE-8718-769ABEB44C75}" type="presParOf" srcId="{F95DEC04-9831-49A1-83C1-D28D85F02D6B}" destId="{78AFC034-CF3B-40F6-BA47-E340E94C158B}" srcOrd="2" destOrd="0" presId="urn:microsoft.com/office/officeart/2005/8/layout/hierarchy4"/>
    <dgm:cxn modelId="{D94FD6FD-4792-48DB-A9F7-63562F8D28F0}" type="presParOf" srcId="{78AFC034-CF3B-40F6-BA47-E340E94C158B}" destId="{C808B81A-4302-4CBA-A272-D5640EA6955B}" srcOrd="0" destOrd="0" presId="urn:microsoft.com/office/officeart/2005/8/layout/hierarchy4"/>
    <dgm:cxn modelId="{2CC5434D-7E64-49DE-958F-9BBDBFD81F21}" type="presParOf" srcId="{C808B81A-4302-4CBA-A272-D5640EA6955B}" destId="{A4CD5531-9583-4D1C-85A4-588AD512D41F}" srcOrd="0" destOrd="0" presId="urn:microsoft.com/office/officeart/2005/8/layout/hierarchy4"/>
    <dgm:cxn modelId="{EDEEBB65-2E6C-4B4F-ACED-80FA9FE9AE07}" type="presParOf" srcId="{C808B81A-4302-4CBA-A272-D5640EA6955B}" destId="{618B633F-A5E7-481E-9395-502B0D76F497}" srcOrd="1" destOrd="0" presId="urn:microsoft.com/office/officeart/2005/8/layout/hierarchy4"/>
    <dgm:cxn modelId="{F0DF2E3C-701B-42DE-9C5B-E78CB2E37427}" type="presParOf" srcId="{78AFC034-CF3B-40F6-BA47-E340E94C158B}" destId="{F6B5874B-FA40-44AB-A272-300F13310D9C}" srcOrd="1" destOrd="0" presId="urn:microsoft.com/office/officeart/2005/8/layout/hierarchy4"/>
    <dgm:cxn modelId="{9E301E4D-8C59-4645-9CD8-6C266419FFB7}" type="presParOf" srcId="{78AFC034-CF3B-40F6-BA47-E340E94C158B}" destId="{69D71EE4-7F01-4BAC-9B32-B1BDAA96B2B7}" srcOrd="2" destOrd="0" presId="urn:microsoft.com/office/officeart/2005/8/layout/hierarchy4"/>
    <dgm:cxn modelId="{2ABD9CD0-07C3-45B9-9726-D2EFBE1B71B8}" type="presParOf" srcId="{69D71EE4-7F01-4BAC-9B32-B1BDAA96B2B7}" destId="{257548F7-DE89-4B5B-90A3-BCCB9893A4A8}" srcOrd="0" destOrd="0" presId="urn:microsoft.com/office/officeart/2005/8/layout/hierarchy4"/>
    <dgm:cxn modelId="{BE74BE75-57FD-49B1-B5B6-FCDC68D4A8EE}" type="presParOf" srcId="{69D71EE4-7F01-4BAC-9B32-B1BDAA96B2B7}" destId="{2D9AACB3-4449-4695-948B-34A9ACEBEB35}" srcOrd="1" destOrd="0" presId="urn:microsoft.com/office/officeart/2005/8/layout/hierarchy4"/>
    <dgm:cxn modelId="{44043C76-2281-4081-990E-332EC61A160A}" type="presParOf" srcId="{78AFC034-CF3B-40F6-BA47-E340E94C158B}" destId="{9CE76572-5954-4DC8-B97A-9067FB834DFE}" srcOrd="3" destOrd="0" presId="urn:microsoft.com/office/officeart/2005/8/layout/hierarchy4"/>
    <dgm:cxn modelId="{30683027-A632-4AD1-94E4-1924263A6A3D}" type="presParOf" srcId="{78AFC034-CF3B-40F6-BA47-E340E94C158B}" destId="{D8AA2A04-D554-4792-B22B-BAD6DA45B076}" srcOrd="4" destOrd="0" presId="urn:microsoft.com/office/officeart/2005/8/layout/hierarchy4"/>
    <dgm:cxn modelId="{026CBFD4-B112-4A63-B34A-68F84B1EB8B1}" type="presParOf" srcId="{D8AA2A04-D554-4792-B22B-BAD6DA45B076}" destId="{348723BF-6E5C-43B8-A48A-198BFA1AF470}" srcOrd="0" destOrd="0" presId="urn:microsoft.com/office/officeart/2005/8/layout/hierarchy4"/>
    <dgm:cxn modelId="{646339E3-028C-4B92-AE89-2E49AE4F8933}" type="presParOf" srcId="{D8AA2A04-D554-4792-B22B-BAD6DA45B076}" destId="{8122F380-AD1D-4089-BA3F-A733B26FD3C1}" srcOrd="1" destOrd="0" presId="urn:microsoft.com/office/officeart/2005/8/layout/hierarchy4"/>
    <dgm:cxn modelId="{06C7771A-41B9-4FA8-B7FF-5A3C16AC26DD}" type="presParOf" srcId="{78AFC034-CF3B-40F6-BA47-E340E94C158B}" destId="{94DD6B1E-6E4E-4B8B-ABC5-644E0DBBFDD7}" srcOrd="5" destOrd="0" presId="urn:microsoft.com/office/officeart/2005/8/layout/hierarchy4"/>
    <dgm:cxn modelId="{421DBF4E-86BB-4B5B-975B-3B57441D2F8C}" type="presParOf" srcId="{78AFC034-CF3B-40F6-BA47-E340E94C158B}" destId="{E07AE027-CBE2-4116-826A-019971535A57}" srcOrd="6" destOrd="0" presId="urn:microsoft.com/office/officeart/2005/8/layout/hierarchy4"/>
    <dgm:cxn modelId="{6A550B9F-2356-411C-B57B-127BDA6FD6C9}" type="presParOf" srcId="{E07AE027-CBE2-4116-826A-019971535A57}" destId="{A599A82A-0C2F-45B7-BFE2-2D25E8708BDB}" srcOrd="0" destOrd="0" presId="urn:microsoft.com/office/officeart/2005/8/layout/hierarchy4"/>
    <dgm:cxn modelId="{3239E30F-B71B-45A6-B24C-C38530A6F71D}" type="presParOf" srcId="{E07AE027-CBE2-4116-826A-019971535A57}" destId="{55E1BAC0-CCAD-4555-AD3A-CA67D7F08E27}" srcOrd="1" destOrd="0" presId="urn:microsoft.com/office/officeart/2005/8/layout/hierarchy4"/>
    <dgm:cxn modelId="{1322BEE2-987A-4EA3-A90D-07B969124981}" type="presParOf" srcId="{78AFC034-CF3B-40F6-BA47-E340E94C158B}" destId="{7242AC34-5F81-43C7-9E7C-FCBFD757787C}" srcOrd="7" destOrd="0" presId="urn:microsoft.com/office/officeart/2005/8/layout/hierarchy4"/>
    <dgm:cxn modelId="{90A69E62-5D34-442E-A1C6-46F4DD4E13E5}" type="presParOf" srcId="{78AFC034-CF3B-40F6-BA47-E340E94C158B}" destId="{C5A41D1E-D0F7-4E5C-AC00-D791B346F35D}" srcOrd="8" destOrd="0" presId="urn:microsoft.com/office/officeart/2005/8/layout/hierarchy4"/>
    <dgm:cxn modelId="{32CFFF8A-A94C-43DC-8B2F-380DA41B7AFB}" type="presParOf" srcId="{C5A41D1E-D0F7-4E5C-AC00-D791B346F35D}" destId="{D440299F-72AA-4169-A9B3-F3AB4370B33C}" srcOrd="0" destOrd="0" presId="urn:microsoft.com/office/officeart/2005/8/layout/hierarchy4"/>
    <dgm:cxn modelId="{C5AE96FD-66DF-45CA-BDDE-829A3DFF1ED4}" type="presParOf" srcId="{C5A41D1E-D0F7-4E5C-AC00-D791B346F35D}" destId="{F680BCC9-1C4A-4815-AF2A-234A5C080669}" srcOrd="1" destOrd="0" presId="urn:microsoft.com/office/officeart/2005/8/layout/hierarchy4"/>
    <dgm:cxn modelId="{FD801FC5-60A7-4144-861B-7C880624493B}" type="presParOf" srcId="{78AFC034-CF3B-40F6-BA47-E340E94C158B}" destId="{5EA48DE3-473B-4D8B-80AF-9DDE4137BF1D}" srcOrd="9" destOrd="0" presId="urn:microsoft.com/office/officeart/2005/8/layout/hierarchy4"/>
    <dgm:cxn modelId="{CEA54266-1211-4009-A8E7-CDBF8587EDC3}" type="presParOf" srcId="{78AFC034-CF3B-40F6-BA47-E340E94C158B}" destId="{8E26908D-37FC-4BC0-B5AE-7D6EFD20A29B}" srcOrd="10" destOrd="0" presId="urn:microsoft.com/office/officeart/2005/8/layout/hierarchy4"/>
    <dgm:cxn modelId="{5385F49B-1D54-4987-82AA-87398D9716E8}" type="presParOf" srcId="{8E26908D-37FC-4BC0-B5AE-7D6EFD20A29B}" destId="{08AB0233-8425-4F12-BEEA-108D4914568F}" srcOrd="0" destOrd="0" presId="urn:microsoft.com/office/officeart/2005/8/layout/hierarchy4"/>
    <dgm:cxn modelId="{F70385BE-C957-4900-9F07-85A1BAC62120}" type="presParOf" srcId="{8E26908D-37FC-4BC0-B5AE-7D6EFD20A29B}" destId="{D4157259-3C1A-4D81-A687-9247BFB1BEA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F7A9E75-F964-4EC2-AAF8-BA492FA8E0DC}" type="doc">
      <dgm:prSet loTypeId="urn:microsoft.com/office/officeart/2005/8/layout/hierarchy4" loCatId="hierarchy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DD59D809-0001-4D96-85A2-CFC1AB4DE360}">
      <dgm:prSet phldrT="[Текст]" custT="1"/>
      <dgm:spPr>
        <a:solidFill>
          <a:srgbClr val="54CCCD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Оказание</a:t>
          </a:r>
        </a:p>
        <a:p>
          <a:pPr marL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600" dirty="0" smtClean="0">
              <a:solidFill>
                <a:schemeClr val="tx1"/>
              </a:solidFill>
            </a:rPr>
            <a:t>методической помощи при подготовке к проведению аттестации </a:t>
          </a:r>
          <a:endParaRPr lang="ru-RU" sz="105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339F7659-238B-4B64-88F4-B69AB618D612}" type="parTrans" cxnId="{C4173493-ABAD-4A8B-844D-ADC227BE38C7}">
      <dgm:prSet/>
      <dgm:spPr/>
      <dgm:t>
        <a:bodyPr/>
        <a:lstStyle/>
        <a:p>
          <a:endParaRPr lang="ru-RU"/>
        </a:p>
      </dgm:t>
    </dgm:pt>
    <dgm:pt modelId="{029127D6-6C90-44A0-8E23-DEC953617AFF}" type="sibTrans" cxnId="{C4173493-ABAD-4A8B-844D-ADC227BE38C7}">
      <dgm:prSet/>
      <dgm:spPr/>
      <dgm:t>
        <a:bodyPr/>
        <a:lstStyle/>
        <a:p>
          <a:endParaRPr lang="ru-RU"/>
        </a:p>
      </dgm:t>
    </dgm:pt>
    <dgm:pt modelId="{0A770939-03C6-45AD-88BA-E8BE2A871C87}">
      <dgm:prSet phldrT="[Текст]" custT="1"/>
      <dgm:spPr>
        <a:solidFill>
          <a:srgbClr val="54CCCD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Подготовка образцов документов для спасателей, </a:t>
          </a:r>
        </a:p>
        <a:p>
          <a:pPr marL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600" dirty="0" smtClean="0">
              <a:solidFill>
                <a:schemeClr val="tx1"/>
              </a:solidFill>
            </a:rPr>
            <a:t>граждан приобретающих статус спасателя, АСС (АСФ) для предоставления в аттестационную комиссию</a:t>
          </a:r>
          <a:endParaRPr lang="ru-RU" sz="16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28AA3854-8D84-4B15-8168-3CF1EEBA4081}" type="parTrans" cxnId="{C4213423-C063-41C2-80FF-380708200C36}">
      <dgm:prSet/>
      <dgm:spPr/>
      <dgm:t>
        <a:bodyPr/>
        <a:lstStyle/>
        <a:p>
          <a:endParaRPr lang="ru-RU"/>
        </a:p>
      </dgm:t>
    </dgm:pt>
    <dgm:pt modelId="{0E6B5672-47BB-4BCF-8CED-BAA7827371F8}" type="sibTrans" cxnId="{C4213423-C063-41C2-80FF-380708200C36}">
      <dgm:prSet/>
      <dgm:spPr/>
      <dgm:t>
        <a:bodyPr/>
        <a:lstStyle/>
        <a:p>
          <a:endParaRPr lang="ru-RU"/>
        </a:p>
      </dgm:t>
    </dgm:pt>
    <dgm:pt modelId="{5EEBB157-B489-4B67-97D9-64713D4F9EA0}">
      <dgm:prSet phldrT="[Текст]" custT="1"/>
      <dgm:spPr>
        <a:solidFill>
          <a:srgbClr val="54CCCD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Проверка документов, </a:t>
          </a:r>
        </a:p>
        <a:p>
          <a:pPr marL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600" dirty="0" smtClean="0">
              <a:solidFill>
                <a:schemeClr val="tx1"/>
              </a:solidFill>
            </a:rPr>
            <a:t>предоставленных в аттестационную комиссию спасателями, </a:t>
          </a:r>
        </a:p>
        <a:p>
          <a:pPr marL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600" dirty="0" smtClean="0">
              <a:solidFill>
                <a:schemeClr val="tx1"/>
              </a:solidFill>
            </a:rPr>
            <a:t>гражданами, </a:t>
          </a:r>
        </a:p>
        <a:p>
          <a:pPr marL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600" dirty="0" smtClean="0">
              <a:solidFill>
                <a:schemeClr val="tx1"/>
              </a:solidFill>
            </a:rPr>
            <a:t>приобретающими статус спасателя, АСС (АСФ)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EEBA85-CB86-4C7F-998D-94E7279F75D7}" type="parTrans" cxnId="{C54DE021-231C-48CA-AB48-F23907DA52D3}">
      <dgm:prSet/>
      <dgm:spPr/>
      <dgm:t>
        <a:bodyPr/>
        <a:lstStyle/>
        <a:p>
          <a:endParaRPr lang="ru-RU"/>
        </a:p>
      </dgm:t>
    </dgm:pt>
    <dgm:pt modelId="{E445080E-F863-4B0E-B44A-3677B6EB9634}" type="sibTrans" cxnId="{C54DE021-231C-48CA-AB48-F23907DA52D3}">
      <dgm:prSet/>
      <dgm:spPr/>
      <dgm:t>
        <a:bodyPr/>
        <a:lstStyle/>
        <a:p>
          <a:endParaRPr lang="ru-RU"/>
        </a:p>
      </dgm:t>
    </dgm:pt>
    <dgm:pt modelId="{C0D18C09-1A7E-4BFF-BC72-6A913395D252}">
      <dgm:prSet custT="1"/>
      <dgm:spPr>
        <a:solidFill>
          <a:srgbClr val="54CCCD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</a:rPr>
            <a:t>Проведение аттестации спасателей,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</a:rPr>
            <a:t>граждан,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</a:rPr>
            <a:t>приобретающих статус спасателя, АСС (АСФ)</a:t>
          </a:r>
          <a:endParaRPr lang="ru-RU" sz="1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79A5D6-CAD3-4001-998F-6F1F1789A77B}" type="parTrans" cxnId="{9A1FDD83-7E61-4103-997C-F6F4A73F63F0}">
      <dgm:prSet/>
      <dgm:spPr/>
      <dgm:t>
        <a:bodyPr/>
        <a:lstStyle/>
        <a:p>
          <a:endParaRPr lang="ru-RU"/>
        </a:p>
      </dgm:t>
    </dgm:pt>
    <dgm:pt modelId="{5418BF49-531C-48E6-8F05-3C6F21C90145}" type="sibTrans" cxnId="{9A1FDD83-7E61-4103-997C-F6F4A73F63F0}">
      <dgm:prSet/>
      <dgm:spPr/>
      <dgm:t>
        <a:bodyPr/>
        <a:lstStyle/>
        <a:p>
          <a:endParaRPr lang="ru-RU"/>
        </a:p>
      </dgm:t>
    </dgm:pt>
    <dgm:pt modelId="{567ADEA9-E430-466E-AFA7-4C9AEB306813}">
      <dgm:prSet custT="1"/>
      <dgm:spPr>
        <a:solidFill>
          <a:srgbClr val="54CCCD"/>
        </a:solidFill>
        <a:ln>
          <a:solidFill>
            <a:schemeClr val="tx1"/>
          </a:solidFill>
        </a:ln>
      </dgm:spPr>
      <dgm:t>
        <a:bodyPr lIns="36000"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Участие в работе </a:t>
          </a:r>
          <a:r>
            <a:rPr lang="ru-RU" sz="1600" dirty="0" err="1" smtClean="0">
              <a:solidFill>
                <a:schemeClr val="tx1"/>
              </a:solidFill>
            </a:rPr>
            <a:t>межведомствен</a:t>
          </a:r>
          <a:endParaRPr lang="ru-RU" sz="1600" dirty="0" smtClean="0">
            <a:solidFill>
              <a:schemeClr val="tx1"/>
            </a:solidFill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ной комиссии по проведению комплексных учений </a:t>
          </a:r>
          <a:r>
            <a:rPr lang="en-US" sz="1600" dirty="0" smtClean="0">
              <a:solidFill>
                <a:schemeClr val="tx1"/>
              </a:solidFill>
            </a:rPr>
            <a:t> </a:t>
          </a:r>
          <a:r>
            <a:rPr lang="ru-RU" sz="1600" dirty="0" smtClean="0">
              <a:solidFill>
                <a:schemeClr val="tx1"/>
              </a:solidFill>
            </a:rPr>
            <a:t>по разливу нефти и нефтепродуктов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C4B1C2-0754-4591-9BAD-D66FA256CFDA}" type="sibTrans" cxnId="{F8DB68B1-DB18-44BB-9381-357F1ECDF41B}">
      <dgm:prSet/>
      <dgm:spPr/>
      <dgm:t>
        <a:bodyPr/>
        <a:lstStyle/>
        <a:p>
          <a:endParaRPr lang="ru-RU"/>
        </a:p>
      </dgm:t>
    </dgm:pt>
    <dgm:pt modelId="{0F936389-10DF-42AF-8CFF-D87D0D820833}" type="parTrans" cxnId="{F8DB68B1-DB18-44BB-9381-357F1ECDF41B}">
      <dgm:prSet/>
      <dgm:spPr/>
      <dgm:t>
        <a:bodyPr/>
        <a:lstStyle/>
        <a:p>
          <a:endParaRPr lang="ru-RU"/>
        </a:p>
      </dgm:t>
    </dgm:pt>
    <dgm:pt modelId="{373148C4-3AD5-4E09-B7D4-FF0CE9AF9131}">
      <dgm:prSet custT="1"/>
      <dgm:spPr>
        <a:solidFill>
          <a:srgbClr val="54CCCD"/>
        </a:solidFill>
        <a:ln>
          <a:solidFill>
            <a:schemeClr val="tx1"/>
          </a:solidFill>
        </a:ln>
      </dgm:spPr>
      <dgm:t>
        <a:bodyPr lIns="0" rIns="36000" bIns="36000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</a:rPr>
            <a:t>Ведение реестров,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</a:rPr>
            <a:t>журналов спасателей, АСФ,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</a:rPr>
            <a:t>заполнение книжек спасателя,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</a:rPr>
            <a:t>удостоверений</a:t>
          </a:r>
          <a:endParaRPr lang="ru-RU" sz="1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43BB3F-A5BA-4471-9A59-4317EE2686F2}" type="parTrans" cxnId="{28525361-E912-4B1B-A8DE-926AF787B958}">
      <dgm:prSet/>
      <dgm:spPr/>
      <dgm:t>
        <a:bodyPr/>
        <a:lstStyle/>
        <a:p>
          <a:endParaRPr lang="ru-RU"/>
        </a:p>
      </dgm:t>
    </dgm:pt>
    <dgm:pt modelId="{5ED100A1-78F2-47EA-A2AF-343C45A8CAAE}" type="sibTrans" cxnId="{28525361-E912-4B1B-A8DE-926AF787B958}">
      <dgm:prSet/>
      <dgm:spPr/>
      <dgm:t>
        <a:bodyPr/>
        <a:lstStyle/>
        <a:p>
          <a:endParaRPr lang="ru-RU"/>
        </a:p>
      </dgm:t>
    </dgm:pt>
    <dgm:pt modelId="{A7A10008-25A5-4E0E-91E0-65B6EEC8E269}">
      <dgm:prSet phldrT="[Текст]" custT="1"/>
      <dgm:spPr/>
      <dgm:t>
        <a:bodyPr/>
        <a:lstStyle/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>
            <a:effectLst/>
          </a:endParaRPr>
        </a:p>
      </dgm:t>
    </dgm:pt>
    <dgm:pt modelId="{53BC9B20-CBC7-4A00-8D63-A96DE6F19631}" type="sibTrans" cxnId="{B361E403-94C0-48FC-9901-C12FF2E9ABE4}">
      <dgm:prSet/>
      <dgm:spPr/>
      <dgm:t>
        <a:bodyPr/>
        <a:lstStyle/>
        <a:p>
          <a:endParaRPr lang="ru-RU"/>
        </a:p>
      </dgm:t>
    </dgm:pt>
    <dgm:pt modelId="{AA115690-28AF-42F6-9F30-240F5C01311D}" type="parTrans" cxnId="{B361E403-94C0-48FC-9901-C12FF2E9ABE4}">
      <dgm:prSet/>
      <dgm:spPr/>
      <dgm:t>
        <a:bodyPr/>
        <a:lstStyle/>
        <a:p>
          <a:endParaRPr lang="ru-RU"/>
        </a:p>
      </dgm:t>
    </dgm:pt>
    <dgm:pt modelId="{4F8E3A16-EDA2-446A-B2B8-463611F2BE5A}" type="pres">
      <dgm:prSet presAssocID="{AF7A9E75-F964-4EC2-AAF8-BA492FA8E0D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95DEC04-9831-49A1-83C1-D28D85F02D6B}" type="pres">
      <dgm:prSet presAssocID="{A7A10008-25A5-4E0E-91E0-65B6EEC8E269}" presName="vertOne" presStyleCnt="0"/>
      <dgm:spPr/>
    </dgm:pt>
    <dgm:pt modelId="{851246C4-7145-4DAE-8E65-D88EF46C1890}" type="pres">
      <dgm:prSet presAssocID="{A7A10008-25A5-4E0E-91E0-65B6EEC8E269}" presName="txOne" presStyleLbl="node0" presStyleIdx="0" presStyleCnt="1" custFlipVert="1" custScaleY="3558" custLinFactNeighborX="0" custLinFactNeighborY="-1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F7FF2D-C1C7-4ECC-9869-C0B3626A9B3D}" type="pres">
      <dgm:prSet presAssocID="{A7A10008-25A5-4E0E-91E0-65B6EEC8E269}" presName="parTransOne" presStyleCnt="0"/>
      <dgm:spPr/>
    </dgm:pt>
    <dgm:pt modelId="{78AFC034-CF3B-40F6-BA47-E340E94C158B}" type="pres">
      <dgm:prSet presAssocID="{A7A10008-25A5-4E0E-91E0-65B6EEC8E269}" presName="horzOne" presStyleCnt="0"/>
      <dgm:spPr/>
    </dgm:pt>
    <dgm:pt modelId="{C808B81A-4302-4CBA-A272-D5640EA6955B}" type="pres">
      <dgm:prSet presAssocID="{DD59D809-0001-4D96-85A2-CFC1AB4DE360}" presName="vertTwo" presStyleCnt="0"/>
      <dgm:spPr/>
    </dgm:pt>
    <dgm:pt modelId="{A4CD5531-9583-4D1C-85A4-588AD512D41F}" type="pres">
      <dgm:prSet presAssocID="{DD59D809-0001-4D96-85A2-CFC1AB4DE360}" presName="txTwo" presStyleLbl="node2" presStyleIdx="0" presStyleCnt="6" custLinFactNeighborX="7053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8B633F-A5E7-481E-9395-502B0D76F497}" type="pres">
      <dgm:prSet presAssocID="{DD59D809-0001-4D96-85A2-CFC1AB4DE360}" presName="horzTwo" presStyleCnt="0"/>
      <dgm:spPr/>
    </dgm:pt>
    <dgm:pt modelId="{F6B5874B-FA40-44AB-A272-300F13310D9C}" type="pres">
      <dgm:prSet presAssocID="{029127D6-6C90-44A0-8E23-DEC953617AFF}" presName="sibSpaceTwo" presStyleCnt="0"/>
      <dgm:spPr/>
    </dgm:pt>
    <dgm:pt modelId="{69D71EE4-7F01-4BAC-9B32-B1BDAA96B2B7}" type="pres">
      <dgm:prSet presAssocID="{0A770939-03C6-45AD-88BA-E8BE2A871C87}" presName="vertTwo" presStyleCnt="0"/>
      <dgm:spPr/>
    </dgm:pt>
    <dgm:pt modelId="{257548F7-DE89-4B5B-90A3-BCCB9893A4A8}" type="pres">
      <dgm:prSet presAssocID="{0A770939-03C6-45AD-88BA-E8BE2A871C87}" presName="txTwo" presStyleLbl="node2" presStyleIdx="1" presStyleCnt="6" custLinFactNeighborX="5972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9AACB3-4449-4695-948B-34A9ACEBEB35}" type="pres">
      <dgm:prSet presAssocID="{0A770939-03C6-45AD-88BA-E8BE2A871C87}" presName="horzTwo" presStyleCnt="0"/>
      <dgm:spPr/>
    </dgm:pt>
    <dgm:pt modelId="{9CE76572-5954-4DC8-B97A-9067FB834DFE}" type="pres">
      <dgm:prSet presAssocID="{0E6B5672-47BB-4BCF-8CED-BAA7827371F8}" presName="sibSpaceTwo" presStyleCnt="0"/>
      <dgm:spPr/>
    </dgm:pt>
    <dgm:pt modelId="{D8AA2A04-D554-4792-B22B-BAD6DA45B076}" type="pres">
      <dgm:prSet presAssocID="{5EEBB157-B489-4B67-97D9-64713D4F9EA0}" presName="vertTwo" presStyleCnt="0"/>
      <dgm:spPr/>
    </dgm:pt>
    <dgm:pt modelId="{348723BF-6E5C-43B8-A48A-198BFA1AF470}" type="pres">
      <dgm:prSet presAssocID="{5EEBB157-B489-4B67-97D9-64713D4F9EA0}" presName="txTwo" presStyleLbl="node2" presStyleIdx="2" presStyleCnt="6" custLinFactNeighborX="4358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22F380-AD1D-4089-BA3F-A733B26FD3C1}" type="pres">
      <dgm:prSet presAssocID="{5EEBB157-B489-4B67-97D9-64713D4F9EA0}" presName="horzTwo" presStyleCnt="0"/>
      <dgm:spPr/>
    </dgm:pt>
    <dgm:pt modelId="{94DD6B1E-6E4E-4B8B-ABC5-644E0DBBFDD7}" type="pres">
      <dgm:prSet presAssocID="{E445080E-F863-4B0E-B44A-3677B6EB9634}" presName="sibSpaceTwo" presStyleCnt="0"/>
      <dgm:spPr/>
    </dgm:pt>
    <dgm:pt modelId="{E07AE027-CBE2-4116-826A-019971535A57}" type="pres">
      <dgm:prSet presAssocID="{C0D18C09-1A7E-4BFF-BC72-6A913395D252}" presName="vertTwo" presStyleCnt="0"/>
      <dgm:spPr/>
    </dgm:pt>
    <dgm:pt modelId="{A599A82A-0C2F-45B7-BFE2-2D25E8708BDB}" type="pres">
      <dgm:prSet presAssocID="{C0D18C09-1A7E-4BFF-BC72-6A913395D252}" presName="txTwo" presStyleLbl="node2" presStyleIdx="3" presStyleCnt="6" custLinFactNeighborX="5233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E1BAC0-CCAD-4555-AD3A-CA67D7F08E27}" type="pres">
      <dgm:prSet presAssocID="{C0D18C09-1A7E-4BFF-BC72-6A913395D252}" presName="horzTwo" presStyleCnt="0"/>
      <dgm:spPr/>
    </dgm:pt>
    <dgm:pt modelId="{7242AC34-5F81-43C7-9E7C-FCBFD757787C}" type="pres">
      <dgm:prSet presAssocID="{5418BF49-531C-48E6-8F05-3C6F21C90145}" presName="sibSpaceTwo" presStyleCnt="0"/>
      <dgm:spPr/>
    </dgm:pt>
    <dgm:pt modelId="{C5A41D1E-D0F7-4E5C-AC00-D791B346F35D}" type="pres">
      <dgm:prSet presAssocID="{373148C4-3AD5-4E09-B7D4-FF0CE9AF9131}" presName="vertTwo" presStyleCnt="0"/>
      <dgm:spPr/>
    </dgm:pt>
    <dgm:pt modelId="{D440299F-72AA-4169-A9B3-F3AB4370B33C}" type="pres">
      <dgm:prSet presAssocID="{373148C4-3AD5-4E09-B7D4-FF0CE9AF9131}" presName="txTwo" presStyleLbl="node2" presStyleIdx="4" presStyleCnt="6" custLinFactNeighborX="2623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80BCC9-1C4A-4815-AF2A-234A5C080669}" type="pres">
      <dgm:prSet presAssocID="{373148C4-3AD5-4E09-B7D4-FF0CE9AF9131}" presName="horzTwo" presStyleCnt="0"/>
      <dgm:spPr/>
    </dgm:pt>
    <dgm:pt modelId="{5EA48DE3-473B-4D8B-80AF-9DDE4137BF1D}" type="pres">
      <dgm:prSet presAssocID="{5ED100A1-78F2-47EA-A2AF-343C45A8CAAE}" presName="sibSpaceTwo" presStyleCnt="0"/>
      <dgm:spPr/>
    </dgm:pt>
    <dgm:pt modelId="{8E26908D-37FC-4BC0-B5AE-7D6EFD20A29B}" type="pres">
      <dgm:prSet presAssocID="{567ADEA9-E430-466E-AFA7-4C9AEB306813}" presName="vertTwo" presStyleCnt="0"/>
      <dgm:spPr/>
    </dgm:pt>
    <dgm:pt modelId="{08AB0233-8425-4F12-BEEA-108D4914568F}" type="pres">
      <dgm:prSet presAssocID="{567ADEA9-E430-466E-AFA7-4C9AEB306813}" presName="txTwo" presStyleLbl="node2" presStyleIdx="5" presStyleCnt="6" custLinFactNeighborX="4607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157259-3C1A-4D81-A687-9247BFB1BEAB}" type="pres">
      <dgm:prSet presAssocID="{567ADEA9-E430-466E-AFA7-4C9AEB306813}" presName="horzTwo" presStyleCnt="0"/>
      <dgm:spPr/>
    </dgm:pt>
  </dgm:ptLst>
  <dgm:cxnLst>
    <dgm:cxn modelId="{9A1FDD83-7E61-4103-997C-F6F4A73F63F0}" srcId="{A7A10008-25A5-4E0E-91E0-65B6EEC8E269}" destId="{C0D18C09-1A7E-4BFF-BC72-6A913395D252}" srcOrd="3" destOrd="0" parTransId="{9D79A5D6-CAD3-4001-998F-6F1F1789A77B}" sibTransId="{5418BF49-531C-48E6-8F05-3C6F21C90145}"/>
    <dgm:cxn modelId="{C4213423-C063-41C2-80FF-380708200C36}" srcId="{A7A10008-25A5-4E0E-91E0-65B6EEC8E269}" destId="{0A770939-03C6-45AD-88BA-E8BE2A871C87}" srcOrd="1" destOrd="0" parTransId="{28AA3854-8D84-4B15-8168-3CF1EEBA4081}" sibTransId="{0E6B5672-47BB-4BCF-8CED-BAA7827371F8}"/>
    <dgm:cxn modelId="{DD84A59A-64C9-4277-BF97-A725D48263AA}" type="presOf" srcId="{0A770939-03C6-45AD-88BA-E8BE2A871C87}" destId="{257548F7-DE89-4B5B-90A3-BCCB9893A4A8}" srcOrd="0" destOrd="0" presId="urn:microsoft.com/office/officeart/2005/8/layout/hierarchy4"/>
    <dgm:cxn modelId="{C68468F0-9186-4E86-920C-8A22BC094E28}" type="presOf" srcId="{373148C4-3AD5-4E09-B7D4-FF0CE9AF9131}" destId="{D440299F-72AA-4169-A9B3-F3AB4370B33C}" srcOrd="0" destOrd="0" presId="urn:microsoft.com/office/officeart/2005/8/layout/hierarchy4"/>
    <dgm:cxn modelId="{B361E403-94C0-48FC-9901-C12FF2E9ABE4}" srcId="{AF7A9E75-F964-4EC2-AAF8-BA492FA8E0DC}" destId="{A7A10008-25A5-4E0E-91E0-65B6EEC8E269}" srcOrd="0" destOrd="0" parTransId="{AA115690-28AF-42F6-9F30-240F5C01311D}" sibTransId="{53BC9B20-CBC7-4A00-8D63-A96DE6F19631}"/>
    <dgm:cxn modelId="{2054BD8E-D28A-4964-88C0-1BD492ED4756}" type="presOf" srcId="{C0D18C09-1A7E-4BFF-BC72-6A913395D252}" destId="{A599A82A-0C2F-45B7-BFE2-2D25E8708BDB}" srcOrd="0" destOrd="0" presId="urn:microsoft.com/office/officeart/2005/8/layout/hierarchy4"/>
    <dgm:cxn modelId="{F8DB68B1-DB18-44BB-9381-357F1ECDF41B}" srcId="{A7A10008-25A5-4E0E-91E0-65B6EEC8E269}" destId="{567ADEA9-E430-466E-AFA7-4C9AEB306813}" srcOrd="5" destOrd="0" parTransId="{0F936389-10DF-42AF-8CFF-D87D0D820833}" sibTransId="{E0C4B1C2-0754-4591-9BAD-D66FA256CFDA}"/>
    <dgm:cxn modelId="{581FD95A-472B-4A93-BBE4-7FEC2639E4AF}" type="presOf" srcId="{5EEBB157-B489-4B67-97D9-64713D4F9EA0}" destId="{348723BF-6E5C-43B8-A48A-198BFA1AF470}" srcOrd="0" destOrd="0" presId="urn:microsoft.com/office/officeart/2005/8/layout/hierarchy4"/>
    <dgm:cxn modelId="{28525361-E912-4B1B-A8DE-926AF787B958}" srcId="{A7A10008-25A5-4E0E-91E0-65B6EEC8E269}" destId="{373148C4-3AD5-4E09-B7D4-FF0CE9AF9131}" srcOrd="4" destOrd="0" parTransId="{A643BB3F-A5BA-4471-9A59-4317EE2686F2}" sibTransId="{5ED100A1-78F2-47EA-A2AF-343C45A8CAAE}"/>
    <dgm:cxn modelId="{226423BA-AA74-4151-A391-FBD228B23E91}" type="presOf" srcId="{DD59D809-0001-4D96-85A2-CFC1AB4DE360}" destId="{A4CD5531-9583-4D1C-85A4-588AD512D41F}" srcOrd="0" destOrd="0" presId="urn:microsoft.com/office/officeart/2005/8/layout/hierarchy4"/>
    <dgm:cxn modelId="{C4173493-ABAD-4A8B-844D-ADC227BE38C7}" srcId="{A7A10008-25A5-4E0E-91E0-65B6EEC8E269}" destId="{DD59D809-0001-4D96-85A2-CFC1AB4DE360}" srcOrd="0" destOrd="0" parTransId="{339F7659-238B-4B64-88F4-B69AB618D612}" sibTransId="{029127D6-6C90-44A0-8E23-DEC953617AFF}"/>
    <dgm:cxn modelId="{B5446B02-0B45-4C96-B982-0863D1EA0E8C}" type="presOf" srcId="{A7A10008-25A5-4E0E-91E0-65B6EEC8E269}" destId="{851246C4-7145-4DAE-8E65-D88EF46C1890}" srcOrd="0" destOrd="0" presId="urn:microsoft.com/office/officeart/2005/8/layout/hierarchy4"/>
    <dgm:cxn modelId="{FBED9464-DAEF-4DD8-A6EB-DFB75F1A7B30}" type="presOf" srcId="{567ADEA9-E430-466E-AFA7-4C9AEB306813}" destId="{08AB0233-8425-4F12-BEEA-108D4914568F}" srcOrd="0" destOrd="0" presId="urn:microsoft.com/office/officeart/2005/8/layout/hierarchy4"/>
    <dgm:cxn modelId="{F02CB31F-C749-4CAC-969B-1B5A434D7DE2}" type="presOf" srcId="{AF7A9E75-F964-4EC2-AAF8-BA492FA8E0DC}" destId="{4F8E3A16-EDA2-446A-B2B8-463611F2BE5A}" srcOrd="0" destOrd="0" presId="urn:microsoft.com/office/officeart/2005/8/layout/hierarchy4"/>
    <dgm:cxn modelId="{C54DE021-231C-48CA-AB48-F23907DA52D3}" srcId="{A7A10008-25A5-4E0E-91E0-65B6EEC8E269}" destId="{5EEBB157-B489-4B67-97D9-64713D4F9EA0}" srcOrd="2" destOrd="0" parTransId="{2FEEBA85-CB86-4C7F-998D-94E7279F75D7}" sibTransId="{E445080E-F863-4B0E-B44A-3677B6EB9634}"/>
    <dgm:cxn modelId="{6B602EF3-C188-4EE3-B9AF-0647496B6432}" type="presParOf" srcId="{4F8E3A16-EDA2-446A-B2B8-463611F2BE5A}" destId="{F95DEC04-9831-49A1-83C1-D28D85F02D6B}" srcOrd="0" destOrd="0" presId="urn:microsoft.com/office/officeart/2005/8/layout/hierarchy4"/>
    <dgm:cxn modelId="{635E37AA-5712-4F0E-B35D-7794A3EED685}" type="presParOf" srcId="{F95DEC04-9831-49A1-83C1-D28D85F02D6B}" destId="{851246C4-7145-4DAE-8E65-D88EF46C1890}" srcOrd="0" destOrd="0" presId="urn:microsoft.com/office/officeart/2005/8/layout/hierarchy4"/>
    <dgm:cxn modelId="{CCF7353B-994B-45F0-B406-1BB8F77C06AC}" type="presParOf" srcId="{F95DEC04-9831-49A1-83C1-D28D85F02D6B}" destId="{F2F7FF2D-C1C7-4ECC-9869-C0B3626A9B3D}" srcOrd="1" destOrd="0" presId="urn:microsoft.com/office/officeart/2005/8/layout/hierarchy4"/>
    <dgm:cxn modelId="{0DB50930-68C3-4070-BE55-D0ADDB4ECAE7}" type="presParOf" srcId="{F95DEC04-9831-49A1-83C1-D28D85F02D6B}" destId="{78AFC034-CF3B-40F6-BA47-E340E94C158B}" srcOrd="2" destOrd="0" presId="urn:microsoft.com/office/officeart/2005/8/layout/hierarchy4"/>
    <dgm:cxn modelId="{A23A7A42-DD42-4E6C-B94D-D8D16B3531E5}" type="presParOf" srcId="{78AFC034-CF3B-40F6-BA47-E340E94C158B}" destId="{C808B81A-4302-4CBA-A272-D5640EA6955B}" srcOrd="0" destOrd="0" presId="urn:microsoft.com/office/officeart/2005/8/layout/hierarchy4"/>
    <dgm:cxn modelId="{B6BB1E99-09DF-4932-BD3F-3BFEDFFD5293}" type="presParOf" srcId="{C808B81A-4302-4CBA-A272-D5640EA6955B}" destId="{A4CD5531-9583-4D1C-85A4-588AD512D41F}" srcOrd="0" destOrd="0" presId="urn:microsoft.com/office/officeart/2005/8/layout/hierarchy4"/>
    <dgm:cxn modelId="{FB2C0E8E-6A50-4238-BC7F-E889BFAD2779}" type="presParOf" srcId="{C808B81A-4302-4CBA-A272-D5640EA6955B}" destId="{618B633F-A5E7-481E-9395-502B0D76F497}" srcOrd="1" destOrd="0" presId="urn:microsoft.com/office/officeart/2005/8/layout/hierarchy4"/>
    <dgm:cxn modelId="{CF0C3352-8FCE-483F-AC71-F94D88FE4308}" type="presParOf" srcId="{78AFC034-CF3B-40F6-BA47-E340E94C158B}" destId="{F6B5874B-FA40-44AB-A272-300F13310D9C}" srcOrd="1" destOrd="0" presId="urn:microsoft.com/office/officeart/2005/8/layout/hierarchy4"/>
    <dgm:cxn modelId="{927EF3F6-D4B4-44D6-ADE1-B29676DCC61B}" type="presParOf" srcId="{78AFC034-CF3B-40F6-BA47-E340E94C158B}" destId="{69D71EE4-7F01-4BAC-9B32-B1BDAA96B2B7}" srcOrd="2" destOrd="0" presId="urn:microsoft.com/office/officeart/2005/8/layout/hierarchy4"/>
    <dgm:cxn modelId="{DA5880D3-3A0F-4AAE-A5AF-7995F3AE5F84}" type="presParOf" srcId="{69D71EE4-7F01-4BAC-9B32-B1BDAA96B2B7}" destId="{257548F7-DE89-4B5B-90A3-BCCB9893A4A8}" srcOrd="0" destOrd="0" presId="urn:microsoft.com/office/officeart/2005/8/layout/hierarchy4"/>
    <dgm:cxn modelId="{DFFF3A90-61D8-40E0-AC92-2C038E51D15F}" type="presParOf" srcId="{69D71EE4-7F01-4BAC-9B32-B1BDAA96B2B7}" destId="{2D9AACB3-4449-4695-948B-34A9ACEBEB35}" srcOrd="1" destOrd="0" presId="urn:microsoft.com/office/officeart/2005/8/layout/hierarchy4"/>
    <dgm:cxn modelId="{26B71E31-8F53-473C-A100-EF7A71F08433}" type="presParOf" srcId="{78AFC034-CF3B-40F6-BA47-E340E94C158B}" destId="{9CE76572-5954-4DC8-B97A-9067FB834DFE}" srcOrd="3" destOrd="0" presId="urn:microsoft.com/office/officeart/2005/8/layout/hierarchy4"/>
    <dgm:cxn modelId="{591085AA-B82A-4B89-A75A-463D5C57D542}" type="presParOf" srcId="{78AFC034-CF3B-40F6-BA47-E340E94C158B}" destId="{D8AA2A04-D554-4792-B22B-BAD6DA45B076}" srcOrd="4" destOrd="0" presId="urn:microsoft.com/office/officeart/2005/8/layout/hierarchy4"/>
    <dgm:cxn modelId="{A1E7D4D2-870A-4601-9D57-C6297CEB7E20}" type="presParOf" srcId="{D8AA2A04-D554-4792-B22B-BAD6DA45B076}" destId="{348723BF-6E5C-43B8-A48A-198BFA1AF470}" srcOrd="0" destOrd="0" presId="urn:microsoft.com/office/officeart/2005/8/layout/hierarchy4"/>
    <dgm:cxn modelId="{34E85BF4-41DF-484E-8984-C28220DAE031}" type="presParOf" srcId="{D8AA2A04-D554-4792-B22B-BAD6DA45B076}" destId="{8122F380-AD1D-4089-BA3F-A733B26FD3C1}" srcOrd="1" destOrd="0" presId="urn:microsoft.com/office/officeart/2005/8/layout/hierarchy4"/>
    <dgm:cxn modelId="{23F61F91-C102-40E9-882B-6A34B26E4032}" type="presParOf" srcId="{78AFC034-CF3B-40F6-BA47-E340E94C158B}" destId="{94DD6B1E-6E4E-4B8B-ABC5-644E0DBBFDD7}" srcOrd="5" destOrd="0" presId="urn:microsoft.com/office/officeart/2005/8/layout/hierarchy4"/>
    <dgm:cxn modelId="{4E5F7A86-721D-487A-91D4-AFD4F135764A}" type="presParOf" srcId="{78AFC034-CF3B-40F6-BA47-E340E94C158B}" destId="{E07AE027-CBE2-4116-826A-019971535A57}" srcOrd="6" destOrd="0" presId="urn:microsoft.com/office/officeart/2005/8/layout/hierarchy4"/>
    <dgm:cxn modelId="{E1FEDE73-73F2-45A4-848C-DB4E06DF680F}" type="presParOf" srcId="{E07AE027-CBE2-4116-826A-019971535A57}" destId="{A599A82A-0C2F-45B7-BFE2-2D25E8708BDB}" srcOrd="0" destOrd="0" presId="urn:microsoft.com/office/officeart/2005/8/layout/hierarchy4"/>
    <dgm:cxn modelId="{1D751E16-3064-4723-8FDC-02F230B79C5C}" type="presParOf" srcId="{E07AE027-CBE2-4116-826A-019971535A57}" destId="{55E1BAC0-CCAD-4555-AD3A-CA67D7F08E27}" srcOrd="1" destOrd="0" presId="urn:microsoft.com/office/officeart/2005/8/layout/hierarchy4"/>
    <dgm:cxn modelId="{E929B5D3-676B-4F18-AAC7-3B62E558A5C2}" type="presParOf" srcId="{78AFC034-CF3B-40F6-BA47-E340E94C158B}" destId="{7242AC34-5F81-43C7-9E7C-FCBFD757787C}" srcOrd="7" destOrd="0" presId="urn:microsoft.com/office/officeart/2005/8/layout/hierarchy4"/>
    <dgm:cxn modelId="{4E3B281E-6E3F-402E-98ED-1D10AB160F4F}" type="presParOf" srcId="{78AFC034-CF3B-40F6-BA47-E340E94C158B}" destId="{C5A41D1E-D0F7-4E5C-AC00-D791B346F35D}" srcOrd="8" destOrd="0" presId="urn:microsoft.com/office/officeart/2005/8/layout/hierarchy4"/>
    <dgm:cxn modelId="{23449CB9-BEC5-4772-9ECA-10001F6DF565}" type="presParOf" srcId="{C5A41D1E-D0F7-4E5C-AC00-D791B346F35D}" destId="{D440299F-72AA-4169-A9B3-F3AB4370B33C}" srcOrd="0" destOrd="0" presId="urn:microsoft.com/office/officeart/2005/8/layout/hierarchy4"/>
    <dgm:cxn modelId="{0980239C-C8F7-4895-9BDA-DC1BED210B50}" type="presParOf" srcId="{C5A41D1E-D0F7-4E5C-AC00-D791B346F35D}" destId="{F680BCC9-1C4A-4815-AF2A-234A5C080669}" srcOrd="1" destOrd="0" presId="urn:microsoft.com/office/officeart/2005/8/layout/hierarchy4"/>
    <dgm:cxn modelId="{1FB221CC-43DA-4B9D-939B-61AFA91D4D1E}" type="presParOf" srcId="{78AFC034-CF3B-40F6-BA47-E340E94C158B}" destId="{5EA48DE3-473B-4D8B-80AF-9DDE4137BF1D}" srcOrd="9" destOrd="0" presId="urn:microsoft.com/office/officeart/2005/8/layout/hierarchy4"/>
    <dgm:cxn modelId="{EC633BFE-F2B2-4968-820F-41A67DC84FD5}" type="presParOf" srcId="{78AFC034-CF3B-40F6-BA47-E340E94C158B}" destId="{8E26908D-37FC-4BC0-B5AE-7D6EFD20A29B}" srcOrd="10" destOrd="0" presId="urn:microsoft.com/office/officeart/2005/8/layout/hierarchy4"/>
    <dgm:cxn modelId="{C7C68ED0-C082-49BD-9C95-00CDF346FB8B}" type="presParOf" srcId="{8E26908D-37FC-4BC0-B5AE-7D6EFD20A29B}" destId="{08AB0233-8425-4F12-BEEA-108D4914568F}" srcOrd="0" destOrd="0" presId="urn:microsoft.com/office/officeart/2005/8/layout/hierarchy4"/>
    <dgm:cxn modelId="{A5956F82-1FC2-4980-AE7D-89537E3FC0A8}" type="presParOf" srcId="{8E26908D-37FC-4BC0-B5AE-7D6EFD20A29B}" destId="{D4157259-3C1A-4D81-A687-9247BFB1BEAB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F7A9E75-F964-4EC2-AAF8-BA492FA8E0DC}" type="doc">
      <dgm:prSet loTypeId="urn:microsoft.com/office/officeart/2005/8/layout/hierarchy4" loCatId="hierarchy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4F8E3A16-EDA2-446A-B2B8-463611F2BE5A}" type="pres">
      <dgm:prSet presAssocID="{AF7A9E75-F964-4EC2-AAF8-BA492FA8E0D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053144B7-DAE9-4B63-B88B-8C1ED1646447}" type="presOf" srcId="{AF7A9E75-F964-4EC2-AAF8-BA492FA8E0DC}" destId="{4F8E3A16-EDA2-446A-B2B8-463611F2BE5A}" srcOrd="0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F7A9E75-F964-4EC2-AAF8-BA492FA8E0DC}" type="doc">
      <dgm:prSet loTypeId="urn:microsoft.com/office/officeart/2005/8/layout/hierarchy4" loCatId="hierarchy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DD59D809-0001-4D96-85A2-CFC1AB4DE360}">
      <dgm:prSet phldrT="[Текст]" custT="1"/>
      <dgm:spPr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Корректировка документов по гражданской обороне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(План ГО, план приведения в готовность ГО)</a:t>
          </a:r>
          <a:endParaRPr lang="ru-RU" sz="105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339F7659-238B-4B64-88F4-B69AB618D612}" type="parTrans" cxnId="{C4173493-ABAD-4A8B-844D-ADC227BE38C7}">
      <dgm:prSet/>
      <dgm:spPr/>
      <dgm:t>
        <a:bodyPr/>
        <a:lstStyle/>
        <a:p>
          <a:endParaRPr lang="ru-RU"/>
        </a:p>
      </dgm:t>
    </dgm:pt>
    <dgm:pt modelId="{029127D6-6C90-44A0-8E23-DEC953617AFF}" type="sibTrans" cxnId="{C4173493-ABAD-4A8B-844D-ADC227BE38C7}">
      <dgm:prSet/>
      <dgm:spPr/>
      <dgm:t>
        <a:bodyPr/>
        <a:lstStyle/>
        <a:p>
          <a:endParaRPr lang="ru-RU"/>
        </a:p>
      </dgm:t>
    </dgm:pt>
    <dgm:pt modelId="{0A770939-03C6-45AD-88BA-E8BE2A871C87}">
      <dgm:prSet phldrT="[Текст]" custT="1"/>
      <dgm:spPr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Участие в </a:t>
          </a:r>
          <a:r>
            <a:rPr lang="ru-RU" sz="1600" dirty="0" err="1" smtClean="0">
              <a:solidFill>
                <a:schemeClr val="tx1"/>
              </a:solidFill>
            </a:rPr>
            <a:t>мобилизацион</a:t>
          </a:r>
          <a:endParaRPr lang="ru-RU" sz="1600" dirty="0" smtClean="0">
            <a:solidFill>
              <a:schemeClr val="tx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ной тренировке Красноярского края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(март-август,2021)</a:t>
          </a:r>
          <a:endParaRPr lang="ru-RU" sz="16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28AA3854-8D84-4B15-8168-3CF1EEBA4081}" type="parTrans" cxnId="{C4213423-C063-41C2-80FF-380708200C36}">
      <dgm:prSet/>
      <dgm:spPr/>
      <dgm:t>
        <a:bodyPr/>
        <a:lstStyle/>
        <a:p>
          <a:endParaRPr lang="ru-RU"/>
        </a:p>
      </dgm:t>
    </dgm:pt>
    <dgm:pt modelId="{0E6B5672-47BB-4BCF-8CED-BAA7827371F8}" type="sibTrans" cxnId="{C4213423-C063-41C2-80FF-380708200C36}">
      <dgm:prSet/>
      <dgm:spPr/>
      <dgm:t>
        <a:bodyPr/>
        <a:lstStyle/>
        <a:p>
          <a:endParaRPr lang="ru-RU"/>
        </a:p>
      </dgm:t>
    </dgm:pt>
    <dgm:pt modelId="{5EEBB157-B489-4B67-97D9-64713D4F9EA0}">
      <dgm:prSet phldrT="[Текст]" custT="1"/>
      <dgm:spPr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Участие  в тренировке по эвакуационным мероприятиям в условиях военного конфликта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(02.10.2021)</a:t>
          </a:r>
          <a:endParaRPr lang="ru-RU" sz="16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2FEEBA85-CB86-4C7F-998D-94E7279F75D7}" type="parTrans" cxnId="{C54DE021-231C-48CA-AB48-F23907DA52D3}">
      <dgm:prSet/>
      <dgm:spPr/>
      <dgm:t>
        <a:bodyPr/>
        <a:lstStyle/>
        <a:p>
          <a:endParaRPr lang="ru-RU"/>
        </a:p>
      </dgm:t>
    </dgm:pt>
    <dgm:pt modelId="{E445080E-F863-4B0E-B44A-3677B6EB9634}" type="sibTrans" cxnId="{C54DE021-231C-48CA-AB48-F23907DA52D3}">
      <dgm:prSet/>
      <dgm:spPr/>
      <dgm:t>
        <a:bodyPr/>
        <a:lstStyle/>
        <a:p>
          <a:endParaRPr lang="ru-RU"/>
        </a:p>
      </dgm:t>
    </dgm:pt>
    <dgm:pt modelId="{C0D18C09-1A7E-4BFF-BC72-6A913395D252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</a:rPr>
            <a:t>Участие во всероссийской штабной тренировке по гражданской обороне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  <a:effectLst/>
              <a:latin typeface="+mn-lt"/>
              <a:cs typeface="Times New Roman" panose="02020603050405020304" pitchFamily="18" charset="0"/>
            </a:rPr>
            <a:t>(06.10.2021)</a:t>
          </a:r>
          <a:endParaRPr lang="ru-RU" sz="1800" dirty="0">
            <a:solidFill>
              <a:schemeClr val="tx1"/>
            </a:solidFill>
            <a:effectLst/>
            <a:latin typeface="+mn-lt"/>
            <a:cs typeface="Times New Roman" panose="02020603050405020304" pitchFamily="18" charset="0"/>
          </a:endParaRPr>
        </a:p>
      </dgm:t>
    </dgm:pt>
    <dgm:pt modelId="{9D79A5D6-CAD3-4001-998F-6F1F1789A77B}" type="parTrans" cxnId="{9A1FDD83-7E61-4103-997C-F6F4A73F63F0}">
      <dgm:prSet/>
      <dgm:spPr/>
      <dgm:t>
        <a:bodyPr/>
        <a:lstStyle/>
        <a:p>
          <a:endParaRPr lang="ru-RU"/>
        </a:p>
      </dgm:t>
    </dgm:pt>
    <dgm:pt modelId="{5418BF49-531C-48E6-8F05-3C6F21C90145}" type="sibTrans" cxnId="{9A1FDD83-7E61-4103-997C-F6F4A73F63F0}">
      <dgm:prSet/>
      <dgm:spPr/>
      <dgm:t>
        <a:bodyPr/>
        <a:lstStyle/>
        <a:p>
          <a:endParaRPr lang="ru-RU"/>
        </a:p>
      </dgm:t>
    </dgm:pt>
    <dgm:pt modelId="{567ADEA9-E430-466E-AFA7-4C9AEB306813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 lIns="36000"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Проведение тренировок по ГО (17.11.2021; 15.12.2021).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C4B1C2-0754-4591-9BAD-D66FA256CFDA}" type="sibTrans" cxnId="{F8DB68B1-DB18-44BB-9381-357F1ECDF41B}">
      <dgm:prSet/>
      <dgm:spPr/>
      <dgm:t>
        <a:bodyPr/>
        <a:lstStyle/>
        <a:p>
          <a:endParaRPr lang="ru-RU"/>
        </a:p>
      </dgm:t>
    </dgm:pt>
    <dgm:pt modelId="{0F936389-10DF-42AF-8CFF-D87D0D820833}" type="parTrans" cxnId="{F8DB68B1-DB18-44BB-9381-357F1ECDF41B}">
      <dgm:prSet/>
      <dgm:spPr/>
      <dgm:t>
        <a:bodyPr/>
        <a:lstStyle/>
        <a:p>
          <a:endParaRPr lang="ru-RU"/>
        </a:p>
      </dgm:t>
    </dgm:pt>
    <dgm:pt modelId="{373148C4-3AD5-4E09-B7D4-FF0CE9AF9131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 lIns="0" rIns="36000" bIns="36000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</a:rPr>
            <a:t>Участие в месячнике по гражданской обороне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</a:rPr>
            <a:t>(01.10-30.10.2021) </a:t>
          </a:r>
          <a:endParaRPr lang="ru-RU" sz="1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43BB3F-A5BA-4471-9A59-4317EE2686F2}" type="parTrans" cxnId="{28525361-E912-4B1B-A8DE-926AF787B958}">
      <dgm:prSet/>
      <dgm:spPr/>
      <dgm:t>
        <a:bodyPr/>
        <a:lstStyle/>
        <a:p>
          <a:endParaRPr lang="ru-RU"/>
        </a:p>
      </dgm:t>
    </dgm:pt>
    <dgm:pt modelId="{5ED100A1-78F2-47EA-A2AF-343C45A8CAAE}" type="sibTrans" cxnId="{28525361-E912-4B1B-A8DE-926AF787B958}">
      <dgm:prSet/>
      <dgm:spPr/>
      <dgm:t>
        <a:bodyPr/>
        <a:lstStyle/>
        <a:p>
          <a:endParaRPr lang="ru-RU"/>
        </a:p>
      </dgm:t>
    </dgm:pt>
    <dgm:pt modelId="{A7A10008-25A5-4E0E-91E0-65B6EEC8E269}">
      <dgm:prSet phldrT="[Текст]" custT="1"/>
      <dgm:spPr/>
      <dgm:t>
        <a:bodyPr/>
        <a:lstStyle/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>
            <a:effectLst/>
          </a:endParaRPr>
        </a:p>
      </dgm:t>
    </dgm:pt>
    <dgm:pt modelId="{53BC9B20-CBC7-4A00-8D63-A96DE6F19631}" type="sibTrans" cxnId="{B361E403-94C0-48FC-9901-C12FF2E9ABE4}">
      <dgm:prSet/>
      <dgm:spPr/>
      <dgm:t>
        <a:bodyPr/>
        <a:lstStyle/>
        <a:p>
          <a:endParaRPr lang="ru-RU"/>
        </a:p>
      </dgm:t>
    </dgm:pt>
    <dgm:pt modelId="{AA115690-28AF-42F6-9F30-240F5C01311D}" type="parTrans" cxnId="{B361E403-94C0-48FC-9901-C12FF2E9ABE4}">
      <dgm:prSet/>
      <dgm:spPr/>
      <dgm:t>
        <a:bodyPr/>
        <a:lstStyle/>
        <a:p>
          <a:endParaRPr lang="ru-RU"/>
        </a:p>
      </dgm:t>
    </dgm:pt>
    <dgm:pt modelId="{4F8E3A16-EDA2-446A-B2B8-463611F2BE5A}" type="pres">
      <dgm:prSet presAssocID="{AF7A9E75-F964-4EC2-AAF8-BA492FA8E0D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95DEC04-9831-49A1-83C1-D28D85F02D6B}" type="pres">
      <dgm:prSet presAssocID="{A7A10008-25A5-4E0E-91E0-65B6EEC8E269}" presName="vertOne" presStyleCnt="0"/>
      <dgm:spPr/>
    </dgm:pt>
    <dgm:pt modelId="{851246C4-7145-4DAE-8E65-D88EF46C1890}" type="pres">
      <dgm:prSet presAssocID="{A7A10008-25A5-4E0E-91E0-65B6EEC8E269}" presName="txOne" presStyleLbl="node0" presStyleIdx="0" presStyleCnt="1" custFlipVert="1" custScaleY="3558" custLinFactNeighborX="1911" custLinFactNeighborY="-1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F7FF2D-C1C7-4ECC-9869-C0B3626A9B3D}" type="pres">
      <dgm:prSet presAssocID="{A7A10008-25A5-4E0E-91E0-65B6EEC8E269}" presName="parTransOne" presStyleCnt="0"/>
      <dgm:spPr/>
    </dgm:pt>
    <dgm:pt modelId="{78AFC034-CF3B-40F6-BA47-E340E94C158B}" type="pres">
      <dgm:prSet presAssocID="{A7A10008-25A5-4E0E-91E0-65B6EEC8E269}" presName="horzOne" presStyleCnt="0"/>
      <dgm:spPr/>
    </dgm:pt>
    <dgm:pt modelId="{C808B81A-4302-4CBA-A272-D5640EA6955B}" type="pres">
      <dgm:prSet presAssocID="{DD59D809-0001-4D96-85A2-CFC1AB4DE360}" presName="vertTwo" presStyleCnt="0"/>
      <dgm:spPr/>
    </dgm:pt>
    <dgm:pt modelId="{A4CD5531-9583-4D1C-85A4-588AD512D41F}" type="pres">
      <dgm:prSet presAssocID="{DD59D809-0001-4D96-85A2-CFC1AB4DE360}" presName="txTwo" presStyleLbl="node2" presStyleIdx="0" presStyleCnt="6" custLinFactNeighborX="6895" custLinFactNeighborY="-97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8B633F-A5E7-481E-9395-502B0D76F497}" type="pres">
      <dgm:prSet presAssocID="{DD59D809-0001-4D96-85A2-CFC1AB4DE360}" presName="horzTwo" presStyleCnt="0"/>
      <dgm:spPr/>
    </dgm:pt>
    <dgm:pt modelId="{F6B5874B-FA40-44AB-A272-300F13310D9C}" type="pres">
      <dgm:prSet presAssocID="{029127D6-6C90-44A0-8E23-DEC953617AFF}" presName="sibSpaceTwo" presStyleCnt="0"/>
      <dgm:spPr/>
    </dgm:pt>
    <dgm:pt modelId="{69D71EE4-7F01-4BAC-9B32-B1BDAA96B2B7}" type="pres">
      <dgm:prSet presAssocID="{0A770939-03C6-45AD-88BA-E8BE2A871C87}" presName="vertTwo" presStyleCnt="0"/>
      <dgm:spPr/>
    </dgm:pt>
    <dgm:pt modelId="{257548F7-DE89-4B5B-90A3-BCCB9893A4A8}" type="pres">
      <dgm:prSet presAssocID="{0A770939-03C6-45AD-88BA-E8BE2A871C87}" presName="txTwo" presStyleLbl="node2" presStyleIdx="1" presStyleCnt="6" custLinFactNeighborX="6690" custLinFactNeighborY="-91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9AACB3-4449-4695-948B-34A9ACEBEB35}" type="pres">
      <dgm:prSet presAssocID="{0A770939-03C6-45AD-88BA-E8BE2A871C87}" presName="horzTwo" presStyleCnt="0"/>
      <dgm:spPr/>
    </dgm:pt>
    <dgm:pt modelId="{9CE76572-5954-4DC8-B97A-9067FB834DFE}" type="pres">
      <dgm:prSet presAssocID="{0E6B5672-47BB-4BCF-8CED-BAA7827371F8}" presName="sibSpaceTwo" presStyleCnt="0"/>
      <dgm:spPr/>
    </dgm:pt>
    <dgm:pt modelId="{D8AA2A04-D554-4792-B22B-BAD6DA45B076}" type="pres">
      <dgm:prSet presAssocID="{5EEBB157-B489-4B67-97D9-64713D4F9EA0}" presName="vertTwo" presStyleCnt="0"/>
      <dgm:spPr/>
    </dgm:pt>
    <dgm:pt modelId="{348723BF-6E5C-43B8-A48A-198BFA1AF470}" type="pres">
      <dgm:prSet presAssocID="{5EEBB157-B489-4B67-97D9-64713D4F9EA0}" presName="txTwo" presStyleLbl="node2" presStyleIdx="2" presStyleCnt="6" custLinFactNeighborX="4200" custLinFactNeighborY="-98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22F380-AD1D-4089-BA3F-A733B26FD3C1}" type="pres">
      <dgm:prSet presAssocID="{5EEBB157-B489-4B67-97D9-64713D4F9EA0}" presName="horzTwo" presStyleCnt="0"/>
      <dgm:spPr/>
    </dgm:pt>
    <dgm:pt modelId="{94DD6B1E-6E4E-4B8B-ABC5-644E0DBBFDD7}" type="pres">
      <dgm:prSet presAssocID="{E445080E-F863-4B0E-B44A-3677B6EB9634}" presName="sibSpaceTwo" presStyleCnt="0"/>
      <dgm:spPr/>
    </dgm:pt>
    <dgm:pt modelId="{E07AE027-CBE2-4116-826A-019971535A57}" type="pres">
      <dgm:prSet presAssocID="{C0D18C09-1A7E-4BFF-BC72-6A913395D252}" presName="vertTwo" presStyleCnt="0"/>
      <dgm:spPr/>
    </dgm:pt>
    <dgm:pt modelId="{A599A82A-0C2F-45B7-BFE2-2D25E8708BDB}" type="pres">
      <dgm:prSet presAssocID="{C0D18C09-1A7E-4BFF-BC72-6A913395D252}" presName="txTwo" presStyleLbl="node2" presStyleIdx="3" presStyleCnt="6" custLinFactNeighborX="2361" custLinFactNeighborY="-102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E1BAC0-CCAD-4555-AD3A-CA67D7F08E27}" type="pres">
      <dgm:prSet presAssocID="{C0D18C09-1A7E-4BFF-BC72-6A913395D252}" presName="horzTwo" presStyleCnt="0"/>
      <dgm:spPr/>
    </dgm:pt>
    <dgm:pt modelId="{7242AC34-5F81-43C7-9E7C-FCBFD757787C}" type="pres">
      <dgm:prSet presAssocID="{5418BF49-531C-48E6-8F05-3C6F21C90145}" presName="sibSpaceTwo" presStyleCnt="0"/>
      <dgm:spPr/>
    </dgm:pt>
    <dgm:pt modelId="{C5A41D1E-D0F7-4E5C-AC00-D791B346F35D}" type="pres">
      <dgm:prSet presAssocID="{373148C4-3AD5-4E09-B7D4-FF0CE9AF9131}" presName="vertTwo" presStyleCnt="0"/>
      <dgm:spPr/>
    </dgm:pt>
    <dgm:pt modelId="{D440299F-72AA-4169-A9B3-F3AB4370B33C}" type="pres">
      <dgm:prSet presAssocID="{373148C4-3AD5-4E09-B7D4-FF0CE9AF9131}" presName="txTwo" presStyleLbl="node2" presStyleIdx="4" presStyleCnt="6" custLinFactNeighborX="469" custLinFactNeighborY="-98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80BCC9-1C4A-4815-AF2A-234A5C080669}" type="pres">
      <dgm:prSet presAssocID="{373148C4-3AD5-4E09-B7D4-FF0CE9AF9131}" presName="horzTwo" presStyleCnt="0"/>
      <dgm:spPr/>
    </dgm:pt>
    <dgm:pt modelId="{5EA48DE3-473B-4D8B-80AF-9DDE4137BF1D}" type="pres">
      <dgm:prSet presAssocID="{5ED100A1-78F2-47EA-A2AF-343C45A8CAAE}" presName="sibSpaceTwo" presStyleCnt="0"/>
      <dgm:spPr/>
    </dgm:pt>
    <dgm:pt modelId="{8E26908D-37FC-4BC0-B5AE-7D6EFD20A29B}" type="pres">
      <dgm:prSet presAssocID="{567ADEA9-E430-466E-AFA7-4C9AEB306813}" presName="vertTwo" presStyleCnt="0"/>
      <dgm:spPr/>
    </dgm:pt>
    <dgm:pt modelId="{08AB0233-8425-4F12-BEEA-108D4914568F}" type="pres">
      <dgm:prSet presAssocID="{567ADEA9-E430-466E-AFA7-4C9AEB306813}" presName="txTwo" presStyleLbl="node2" presStyleIdx="5" presStyleCnt="6" custLinFactNeighborX="3" custLinFactNeighborY="-102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157259-3C1A-4D81-A687-9247BFB1BEAB}" type="pres">
      <dgm:prSet presAssocID="{567ADEA9-E430-466E-AFA7-4C9AEB306813}" presName="horzTwo" presStyleCnt="0"/>
      <dgm:spPr/>
    </dgm:pt>
  </dgm:ptLst>
  <dgm:cxnLst>
    <dgm:cxn modelId="{9A1FDD83-7E61-4103-997C-F6F4A73F63F0}" srcId="{A7A10008-25A5-4E0E-91E0-65B6EEC8E269}" destId="{C0D18C09-1A7E-4BFF-BC72-6A913395D252}" srcOrd="3" destOrd="0" parTransId="{9D79A5D6-CAD3-4001-998F-6F1F1789A77B}" sibTransId="{5418BF49-531C-48E6-8F05-3C6F21C90145}"/>
    <dgm:cxn modelId="{C4213423-C063-41C2-80FF-380708200C36}" srcId="{A7A10008-25A5-4E0E-91E0-65B6EEC8E269}" destId="{0A770939-03C6-45AD-88BA-E8BE2A871C87}" srcOrd="1" destOrd="0" parTransId="{28AA3854-8D84-4B15-8168-3CF1EEBA4081}" sibTransId="{0E6B5672-47BB-4BCF-8CED-BAA7827371F8}"/>
    <dgm:cxn modelId="{F344F48C-96B0-4F96-A1AF-9F37DD98D3A5}" type="presOf" srcId="{DD59D809-0001-4D96-85A2-CFC1AB4DE360}" destId="{A4CD5531-9583-4D1C-85A4-588AD512D41F}" srcOrd="0" destOrd="0" presId="urn:microsoft.com/office/officeart/2005/8/layout/hierarchy4"/>
    <dgm:cxn modelId="{4D040535-C014-470D-9B06-768CBE65B5A2}" type="presOf" srcId="{C0D18C09-1A7E-4BFF-BC72-6A913395D252}" destId="{A599A82A-0C2F-45B7-BFE2-2D25E8708BDB}" srcOrd="0" destOrd="0" presId="urn:microsoft.com/office/officeart/2005/8/layout/hierarchy4"/>
    <dgm:cxn modelId="{B361E403-94C0-48FC-9901-C12FF2E9ABE4}" srcId="{AF7A9E75-F964-4EC2-AAF8-BA492FA8E0DC}" destId="{A7A10008-25A5-4E0E-91E0-65B6EEC8E269}" srcOrd="0" destOrd="0" parTransId="{AA115690-28AF-42F6-9F30-240F5C01311D}" sibTransId="{53BC9B20-CBC7-4A00-8D63-A96DE6F19631}"/>
    <dgm:cxn modelId="{5933216E-6842-4A6F-833E-4FDB3762820B}" type="presOf" srcId="{0A770939-03C6-45AD-88BA-E8BE2A871C87}" destId="{257548F7-DE89-4B5B-90A3-BCCB9893A4A8}" srcOrd="0" destOrd="0" presId="urn:microsoft.com/office/officeart/2005/8/layout/hierarchy4"/>
    <dgm:cxn modelId="{24550388-D133-404A-A8AC-0C308428B2CF}" type="presOf" srcId="{5EEBB157-B489-4B67-97D9-64713D4F9EA0}" destId="{348723BF-6E5C-43B8-A48A-198BFA1AF470}" srcOrd="0" destOrd="0" presId="urn:microsoft.com/office/officeart/2005/8/layout/hierarchy4"/>
    <dgm:cxn modelId="{F8DB68B1-DB18-44BB-9381-357F1ECDF41B}" srcId="{A7A10008-25A5-4E0E-91E0-65B6EEC8E269}" destId="{567ADEA9-E430-466E-AFA7-4C9AEB306813}" srcOrd="5" destOrd="0" parTransId="{0F936389-10DF-42AF-8CFF-D87D0D820833}" sibTransId="{E0C4B1C2-0754-4591-9BAD-D66FA256CFDA}"/>
    <dgm:cxn modelId="{CA2874CD-5CB3-405C-970A-4B1F3C4B4E48}" type="presOf" srcId="{A7A10008-25A5-4E0E-91E0-65B6EEC8E269}" destId="{851246C4-7145-4DAE-8E65-D88EF46C1890}" srcOrd="0" destOrd="0" presId="urn:microsoft.com/office/officeart/2005/8/layout/hierarchy4"/>
    <dgm:cxn modelId="{28525361-E912-4B1B-A8DE-926AF787B958}" srcId="{A7A10008-25A5-4E0E-91E0-65B6EEC8E269}" destId="{373148C4-3AD5-4E09-B7D4-FF0CE9AF9131}" srcOrd="4" destOrd="0" parTransId="{A643BB3F-A5BA-4471-9A59-4317EE2686F2}" sibTransId="{5ED100A1-78F2-47EA-A2AF-343C45A8CAAE}"/>
    <dgm:cxn modelId="{C2CCEC9E-AB0F-4845-B84C-CA2C87907492}" type="presOf" srcId="{AF7A9E75-F964-4EC2-AAF8-BA492FA8E0DC}" destId="{4F8E3A16-EDA2-446A-B2B8-463611F2BE5A}" srcOrd="0" destOrd="0" presId="urn:microsoft.com/office/officeart/2005/8/layout/hierarchy4"/>
    <dgm:cxn modelId="{C4173493-ABAD-4A8B-844D-ADC227BE38C7}" srcId="{A7A10008-25A5-4E0E-91E0-65B6EEC8E269}" destId="{DD59D809-0001-4D96-85A2-CFC1AB4DE360}" srcOrd="0" destOrd="0" parTransId="{339F7659-238B-4B64-88F4-B69AB618D612}" sibTransId="{029127D6-6C90-44A0-8E23-DEC953617AFF}"/>
    <dgm:cxn modelId="{F4FE2B6D-DF3C-4AAA-8674-319340F76180}" type="presOf" srcId="{567ADEA9-E430-466E-AFA7-4C9AEB306813}" destId="{08AB0233-8425-4F12-BEEA-108D4914568F}" srcOrd="0" destOrd="0" presId="urn:microsoft.com/office/officeart/2005/8/layout/hierarchy4"/>
    <dgm:cxn modelId="{C54DE021-231C-48CA-AB48-F23907DA52D3}" srcId="{A7A10008-25A5-4E0E-91E0-65B6EEC8E269}" destId="{5EEBB157-B489-4B67-97D9-64713D4F9EA0}" srcOrd="2" destOrd="0" parTransId="{2FEEBA85-CB86-4C7F-998D-94E7279F75D7}" sibTransId="{E445080E-F863-4B0E-B44A-3677B6EB9634}"/>
    <dgm:cxn modelId="{9CB79B5C-89BE-4429-A046-12041F270575}" type="presOf" srcId="{373148C4-3AD5-4E09-B7D4-FF0CE9AF9131}" destId="{D440299F-72AA-4169-A9B3-F3AB4370B33C}" srcOrd="0" destOrd="0" presId="urn:microsoft.com/office/officeart/2005/8/layout/hierarchy4"/>
    <dgm:cxn modelId="{54ECC4FA-0C63-497C-913B-3B7379B0EAF9}" type="presParOf" srcId="{4F8E3A16-EDA2-446A-B2B8-463611F2BE5A}" destId="{F95DEC04-9831-49A1-83C1-D28D85F02D6B}" srcOrd="0" destOrd="0" presId="urn:microsoft.com/office/officeart/2005/8/layout/hierarchy4"/>
    <dgm:cxn modelId="{674B9168-EFB9-48C6-8716-2013C2467AC2}" type="presParOf" srcId="{F95DEC04-9831-49A1-83C1-D28D85F02D6B}" destId="{851246C4-7145-4DAE-8E65-D88EF46C1890}" srcOrd="0" destOrd="0" presId="urn:microsoft.com/office/officeart/2005/8/layout/hierarchy4"/>
    <dgm:cxn modelId="{D9EE41FA-278A-48B3-A855-62D8E772CC6A}" type="presParOf" srcId="{F95DEC04-9831-49A1-83C1-D28D85F02D6B}" destId="{F2F7FF2D-C1C7-4ECC-9869-C0B3626A9B3D}" srcOrd="1" destOrd="0" presId="urn:microsoft.com/office/officeart/2005/8/layout/hierarchy4"/>
    <dgm:cxn modelId="{E68AEE3F-A38E-4B2B-9875-B39075B34191}" type="presParOf" srcId="{F95DEC04-9831-49A1-83C1-D28D85F02D6B}" destId="{78AFC034-CF3B-40F6-BA47-E340E94C158B}" srcOrd="2" destOrd="0" presId="urn:microsoft.com/office/officeart/2005/8/layout/hierarchy4"/>
    <dgm:cxn modelId="{ED4B086B-F357-4301-BC34-2AF1ACE72872}" type="presParOf" srcId="{78AFC034-CF3B-40F6-BA47-E340E94C158B}" destId="{C808B81A-4302-4CBA-A272-D5640EA6955B}" srcOrd="0" destOrd="0" presId="urn:microsoft.com/office/officeart/2005/8/layout/hierarchy4"/>
    <dgm:cxn modelId="{7FEFA2E5-A928-499A-9593-BA19E80BC74D}" type="presParOf" srcId="{C808B81A-4302-4CBA-A272-D5640EA6955B}" destId="{A4CD5531-9583-4D1C-85A4-588AD512D41F}" srcOrd="0" destOrd="0" presId="urn:microsoft.com/office/officeart/2005/8/layout/hierarchy4"/>
    <dgm:cxn modelId="{BA228E09-A394-4E09-9A65-8BFEF479C33E}" type="presParOf" srcId="{C808B81A-4302-4CBA-A272-D5640EA6955B}" destId="{618B633F-A5E7-481E-9395-502B0D76F497}" srcOrd="1" destOrd="0" presId="urn:microsoft.com/office/officeart/2005/8/layout/hierarchy4"/>
    <dgm:cxn modelId="{9CE82D99-FA74-4BD9-8775-1BF935BCBDD8}" type="presParOf" srcId="{78AFC034-CF3B-40F6-BA47-E340E94C158B}" destId="{F6B5874B-FA40-44AB-A272-300F13310D9C}" srcOrd="1" destOrd="0" presId="urn:microsoft.com/office/officeart/2005/8/layout/hierarchy4"/>
    <dgm:cxn modelId="{78336AED-7E0B-4AA6-A368-7742E0009E26}" type="presParOf" srcId="{78AFC034-CF3B-40F6-BA47-E340E94C158B}" destId="{69D71EE4-7F01-4BAC-9B32-B1BDAA96B2B7}" srcOrd="2" destOrd="0" presId="urn:microsoft.com/office/officeart/2005/8/layout/hierarchy4"/>
    <dgm:cxn modelId="{965AB288-7D1F-447E-9FE3-7EBFE36E32CE}" type="presParOf" srcId="{69D71EE4-7F01-4BAC-9B32-B1BDAA96B2B7}" destId="{257548F7-DE89-4B5B-90A3-BCCB9893A4A8}" srcOrd="0" destOrd="0" presId="urn:microsoft.com/office/officeart/2005/8/layout/hierarchy4"/>
    <dgm:cxn modelId="{DD924691-5CBD-4371-93D7-670EA0E4D79F}" type="presParOf" srcId="{69D71EE4-7F01-4BAC-9B32-B1BDAA96B2B7}" destId="{2D9AACB3-4449-4695-948B-34A9ACEBEB35}" srcOrd="1" destOrd="0" presId="urn:microsoft.com/office/officeart/2005/8/layout/hierarchy4"/>
    <dgm:cxn modelId="{35536235-E700-4F45-9987-C7FCB151E582}" type="presParOf" srcId="{78AFC034-CF3B-40F6-BA47-E340E94C158B}" destId="{9CE76572-5954-4DC8-B97A-9067FB834DFE}" srcOrd="3" destOrd="0" presId="urn:microsoft.com/office/officeart/2005/8/layout/hierarchy4"/>
    <dgm:cxn modelId="{1B811249-9EB5-44BF-9912-9737E9EB927E}" type="presParOf" srcId="{78AFC034-CF3B-40F6-BA47-E340E94C158B}" destId="{D8AA2A04-D554-4792-B22B-BAD6DA45B076}" srcOrd="4" destOrd="0" presId="urn:microsoft.com/office/officeart/2005/8/layout/hierarchy4"/>
    <dgm:cxn modelId="{042961FB-2040-413E-A2D1-37DE27603013}" type="presParOf" srcId="{D8AA2A04-D554-4792-B22B-BAD6DA45B076}" destId="{348723BF-6E5C-43B8-A48A-198BFA1AF470}" srcOrd="0" destOrd="0" presId="urn:microsoft.com/office/officeart/2005/8/layout/hierarchy4"/>
    <dgm:cxn modelId="{C9BA8697-BAF6-4BD0-B43F-713C069D43A9}" type="presParOf" srcId="{D8AA2A04-D554-4792-B22B-BAD6DA45B076}" destId="{8122F380-AD1D-4089-BA3F-A733B26FD3C1}" srcOrd="1" destOrd="0" presId="urn:microsoft.com/office/officeart/2005/8/layout/hierarchy4"/>
    <dgm:cxn modelId="{F2C22327-EED7-4217-B1B0-5532578FD327}" type="presParOf" srcId="{78AFC034-CF3B-40F6-BA47-E340E94C158B}" destId="{94DD6B1E-6E4E-4B8B-ABC5-644E0DBBFDD7}" srcOrd="5" destOrd="0" presId="urn:microsoft.com/office/officeart/2005/8/layout/hierarchy4"/>
    <dgm:cxn modelId="{7387311A-FFEC-4047-B190-4D9EDF196576}" type="presParOf" srcId="{78AFC034-CF3B-40F6-BA47-E340E94C158B}" destId="{E07AE027-CBE2-4116-826A-019971535A57}" srcOrd="6" destOrd="0" presId="urn:microsoft.com/office/officeart/2005/8/layout/hierarchy4"/>
    <dgm:cxn modelId="{A4CEBE1F-AD9D-469B-819F-01A0C9F29516}" type="presParOf" srcId="{E07AE027-CBE2-4116-826A-019971535A57}" destId="{A599A82A-0C2F-45B7-BFE2-2D25E8708BDB}" srcOrd="0" destOrd="0" presId="urn:microsoft.com/office/officeart/2005/8/layout/hierarchy4"/>
    <dgm:cxn modelId="{49D6A3A6-2C54-4C60-8B21-FAEF7686D583}" type="presParOf" srcId="{E07AE027-CBE2-4116-826A-019971535A57}" destId="{55E1BAC0-CCAD-4555-AD3A-CA67D7F08E27}" srcOrd="1" destOrd="0" presId="urn:microsoft.com/office/officeart/2005/8/layout/hierarchy4"/>
    <dgm:cxn modelId="{4BA7A90B-E845-425B-9684-2B159AD6E8F4}" type="presParOf" srcId="{78AFC034-CF3B-40F6-BA47-E340E94C158B}" destId="{7242AC34-5F81-43C7-9E7C-FCBFD757787C}" srcOrd="7" destOrd="0" presId="urn:microsoft.com/office/officeart/2005/8/layout/hierarchy4"/>
    <dgm:cxn modelId="{E3876CC5-3F12-4FCF-AEB2-70A79C85CA4C}" type="presParOf" srcId="{78AFC034-CF3B-40F6-BA47-E340E94C158B}" destId="{C5A41D1E-D0F7-4E5C-AC00-D791B346F35D}" srcOrd="8" destOrd="0" presId="urn:microsoft.com/office/officeart/2005/8/layout/hierarchy4"/>
    <dgm:cxn modelId="{BF675238-46BC-4239-BCEE-DDF1B23D6F3E}" type="presParOf" srcId="{C5A41D1E-D0F7-4E5C-AC00-D791B346F35D}" destId="{D440299F-72AA-4169-A9B3-F3AB4370B33C}" srcOrd="0" destOrd="0" presId="urn:microsoft.com/office/officeart/2005/8/layout/hierarchy4"/>
    <dgm:cxn modelId="{33EB9641-2001-426A-89A8-6CF5A8F6241E}" type="presParOf" srcId="{C5A41D1E-D0F7-4E5C-AC00-D791B346F35D}" destId="{F680BCC9-1C4A-4815-AF2A-234A5C080669}" srcOrd="1" destOrd="0" presId="urn:microsoft.com/office/officeart/2005/8/layout/hierarchy4"/>
    <dgm:cxn modelId="{5D67B8A8-B562-42FB-9C9E-B785519B55C3}" type="presParOf" srcId="{78AFC034-CF3B-40F6-BA47-E340E94C158B}" destId="{5EA48DE3-473B-4D8B-80AF-9DDE4137BF1D}" srcOrd="9" destOrd="0" presId="urn:microsoft.com/office/officeart/2005/8/layout/hierarchy4"/>
    <dgm:cxn modelId="{C1529B4E-508A-448E-9D6A-98C23CDEC853}" type="presParOf" srcId="{78AFC034-CF3B-40F6-BA47-E340E94C158B}" destId="{8E26908D-37FC-4BC0-B5AE-7D6EFD20A29B}" srcOrd="10" destOrd="0" presId="urn:microsoft.com/office/officeart/2005/8/layout/hierarchy4"/>
    <dgm:cxn modelId="{FBBEFA07-04CC-430B-B1D1-028600EDAD81}" type="presParOf" srcId="{8E26908D-37FC-4BC0-B5AE-7D6EFD20A29B}" destId="{08AB0233-8425-4F12-BEEA-108D4914568F}" srcOrd="0" destOrd="0" presId="urn:microsoft.com/office/officeart/2005/8/layout/hierarchy4"/>
    <dgm:cxn modelId="{4B52C243-A46E-43DE-B764-58BB8123FDC2}" type="presParOf" srcId="{8E26908D-37FC-4BC0-B5AE-7D6EFD20A29B}" destId="{D4157259-3C1A-4D81-A687-9247BFB1BEAB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EB9FBB-BFEE-4E38-AB2D-701BDF5307BB}" type="doc">
      <dgm:prSet loTypeId="urn:microsoft.com/office/officeart/2005/8/layout/hList7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9D65A41-7B7E-4107-8884-4D83856B8AE5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Отдел повседневного управления 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ТП РСЧС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036B7-2426-4A9B-8109-A19804AC4A58}" type="parTrans" cxnId="{2AF9A763-E734-454B-90F6-C5D7822ECF58}">
      <dgm:prSet/>
      <dgm:spPr/>
      <dgm:t>
        <a:bodyPr/>
        <a:lstStyle/>
        <a:p>
          <a:endParaRPr lang="ru-RU"/>
        </a:p>
      </dgm:t>
    </dgm:pt>
    <dgm:pt modelId="{459E9DC8-BDB0-40E9-AB5E-FB65B909D0C5}" type="sibTrans" cxnId="{2AF9A763-E734-454B-90F6-C5D7822ECF58}">
      <dgm:prSet/>
      <dgm:spPr/>
      <dgm:t>
        <a:bodyPr/>
        <a:lstStyle/>
        <a:p>
          <a:endParaRPr lang="ru-RU"/>
        </a:p>
      </dgm:t>
    </dgm:pt>
    <dgm:pt modelId="{6745EDED-1605-409D-8D85-9F06D8A53A0F}">
      <dgm:prSet phldrT="[Текст]" custT="1"/>
      <dgm:spPr/>
      <dgm:t>
        <a:bodyPr/>
        <a:lstStyle/>
        <a:p>
          <a:pPr algn="l"/>
          <a:endParaRPr lang="ru-RU" sz="3600" b="1" dirty="0"/>
        </a:p>
      </dgm:t>
    </dgm:pt>
    <dgm:pt modelId="{3894A812-517C-418B-BD98-BC968EF3FD14}" type="parTrans" cxnId="{8501C532-5DEB-4164-8500-9DB9157F7410}">
      <dgm:prSet/>
      <dgm:spPr/>
      <dgm:t>
        <a:bodyPr/>
        <a:lstStyle/>
        <a:p>
          <a:endParaRPr lang="ru-RU"/>
        </a:p>
      </dgm:t>
    </dgm:pt>
    <dgm:pt modelId="{1C901C6C-E0B5-4A64-B524-62151A5439C3}" type="sibTrans" cxnId="{8501C532-5DEB-4164-8500-9DB9157F7410}">
      <dgm:prSet/>
      <dgm:spPr/>
      <dgm:t>
        <a:bodyPr/>
        <a:lstStyle/>
        <a:p>
          <a:endParaRPr lang="ru-RU"/>
        </a:p>
      </dgm:t>
    </dgm:pt>
    <dgm:pt modelId="{E85C1C30-2EAA-4356-91F1-CE1C241BA9F7}">
      <dgm:prSet phldrT="[Текст]" custT="1"/>
      <dgm:spPr>
        <a:solidFill>
          <a:srgbClr val="54CCCD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Отдел информационного сопровождения и </a:t>
          </a:r>
          <a:r>
            <a:rPr 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цифровизации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7000B2-4F98-4871-BA9D-E2FA3C765AD6}" type="parTrans" cxnId="{038D9430-D502-42EF-A9EA-E3AD046175E0}">
      <dgm:prSet/>
      <dgm:spPr/>
      <dgm:t>
        <a:bodyPr/>
        <a:lstStyle/>
        <a:p>
          <a:endParaRPr lang="ru-RU"/>
        </a:p>
      </dgm:t>
    </dgm:pt>
    <dgm:pt modelId="{1FC0B36F-F168-477C-8333-FF8CAC931D45}" type="sibTrans" cxnId="{038D9430-D502-42EF-A9EA-E3AD046175E0}">
      <dgm:prSet/>
      <dgm:spPr/>
      <dgm:t>
        <a:bodyPr/>
        <a:lstStyle/>
        <a:p>
          <a:endParaRPr lang="ru-RU"/>
        </a:p>
      </dgm:t>
    </dgm:pt>
    <dgm:pt modelId="{47CEB104-8D1D-414F-AC43-DBC97E159E26}">
      <dgm:prSet phldrT="[Текст]" custT="1"/>
      <dgm:spPr>
        <a:solidFill>
          <a:srgbClr val="54CCCD"/>
        </a:solidFill>
      </dgm:spPr>
      <dgm:t>
        <a:bodyPr/>
        <a:lstStyle/>
        <a:p>
          <a:pPr algn="l"/>
          <a:endParaRPr lang="ru-RU" sz="3600" b="1" dirty="0"/>
        </a:p>
      </dgm:t>
    </dgm:pt>
    <dgm:pt modelId="{07BE5C69-2B91-4CED-B8D9-161636E6B7B3}" type="parTrans" cxnId="{603D62E2-F1FE-4937-9961-C79AE8A728A8}">
      <dgm:prSet/>
      <dgm:spPr/>
      <dgm:t>
        <a:bodyPr/>
        <a:lstStyle/>
        <a:p>
          <a:endParaRPr lang="ru-RU"/>
        </a:p>
      </dgm:t>
    </dgm:pt>
    <dgm:pt modelId="{A79EA1CE-6F8A-4CC6-A3E1-1A9CAD712093}" type="sibTrans" cxnId="{603D62E2-F1FE-4937-9961-C79AE8A728A8}">
      <dgm:prSet/>
      <dgm:spPr/>
      <dgm:t>
        <a:bodyPr/>
        <a:lstStyle/>
        <a:p>
          <a:endParaRPr lang="ru-RU"/>
        </a:p>
      </dgm:t>
    </dgm:pt>
    <dgm:pt modelId="{0FF080FD-679F-4DBB-A200-27AA7588F6B9}">
      <dgm:prSet phldrT="[Текст]" custT="1"/>
      <dgm:spPr>
        <a:solidFill>
          <a:srgbClr val="4DC58D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Отдел связи и автоматизирован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ных</a:t>
          </a:r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систем управления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A9E053-DA77-4FEF-A05B-27C2AD8390B3}" type="parTrans" cxnId="{9EDE3042-B872-4386-9980-CE09F2062F72}">
      <dgm:prSet/>
      <dgm:spPr/>
      <dgm:t>
        <a:bodyPr/>
        <a:lstStyle/>
        <a:p>
          <a:endParaRPr lang="ru-RU"/>
        </a:p>
      </dgm:t>
    </dgm:pt>
    <dgm:pt modelId="{011B1C15-07F0-4A77-9DA1-3DB8340CB13F}" type="sibTrans" cxnId="{9EDE3042-B872-4386-9980-CE09F2062F72}">
      <dgm:prSet/>
      <dgm:spPr/>
      <dgm:t>
        <a:bodyPr/>
        <a:lstStyle/>
        <a:p>
          <a:endParaRPr lang="ru-RU"/>
        </a:p>
      </dgm:t>
    </dgm:pt>
    <dgm:pt modelId="{A44B4274-19C2-42A3-8B69-4CD51F69D2D1}">
      <dgm:prSet custT="1"/>
      <dgm:spPr>
        <a:solidFill>
          <a:srgbClr val="4DC58D"/>
        </a:solidFill>
      </dgm:spPr>
      <dgm:t>
        <a:bodyPr/>
        <a:lstStyle/>
        <a:p>
          <a:pPr algn="l"/>
          <a:endParaRPr lang="ru-RU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ABE0AB-1ECC-412F-AEA5-3946B92C99B9}" type="parTrans" cxnId="{1A7F3AF1-D76D-470A-A162-983465CC47BE}">
      <dgm:prSet/>
      <dgm:spPr/>
      <dgm:t>
        <a:bodyPr/>
        <a:lstStyle/>
        <a:p>
          <a:endParaRPr lang="ru-RU"/>
        </a:p>
      </dgm:t>
    </dgm:pt>
    <dgm:pt modelId="{1FFA384C-D198-4840-8539-81110546730E}" type="sibTrans" cxnId="{1A7F3AF1-D76D-470A-A162-983465CC47BE}">
      <dgm:prSet/>
      <dgm:spPr/>
      <dgm:t>
        <a:bodyPr/>
        <a:lstStyle/>
        <a:p>
          <a:endParaRPr lang="ru-RU"/>
        </a:p>
      </dgm:t>
    </dgm:pt>
    <dgm:pt modelId="{D67C1DA1-B4D8-491A-B713-FF24CE4FF57F}" type="pres">
      <dgm:prSet presAssocID="{76EB9FBB-BFEE-4E38-AB2D-701BDF5307B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7D28BD-8416-43DD-B545-E09E48C1DB2F}" type="pres">
      <dgm:prSet presAssocID="{76EB9FBB-BFEE-4E38-AB2D-701BDF5307BB}" presName="fgShape" presStyleLbl="fgShp" presStyleIdx="0" presStyleCnt="1"/>
      <dgm:spPr/>
      <dgm:t>
        <a:bodyPr/>
        <a:lstStyle/>
        <a:p>
          <a:endParaRPr lang="ru-RU"/>
        </a:p>
      </dgm:t>
    </dgm:pt>
    <dgm:pt modelId="{AF94D68F-CCB1-4487-A875-5F4F4100E9D9}" type="pres">
      <dgm:prSet presAssocID="{76EB9FBB-BFEE-4E38-AB2D-701BDF5307BB}" presName="linComp" presStyleCnt="0"/>
      <dgm:spPr/>
      <dgm:t>
        <a:bodyPr/>
        <a:lstStyle/>
        <a:p>
          <a:endParaRPr lang="ru-RU"/>
        </a:p>
      </dgm:t>
    </dgm:pt>
    <dgm:pt modelId="{F1C8B5C5-6D2C-44E3-9F58-46461EA50F49}" type="pres">
      <dgm:prSet presAssocID="{A9D65A41-7B7E-4107-8884-4D83856B8AE5}" presName="compNode" presStyleCnt="0"/>
      <dgm:spPr/>
      <dgm:t>
        <a:bodyPr/>
        <a:lstStyle/>
        <a:p>
          <a:endParaRPr lang="ru-RU"/>
        </a:p>
      </dgm:t>
    </dgm:pt>
    <dgm:pt modelId="{E196DB29-F6B8-4067-B383-6A3DBB473554}" type="pres">
      <dgm:prSet presAssocID="{A9D65A41-7B7E-4107-8884-4D83856B8AE5}" presName="bkgdShape" presStyleLbl="node1" presStyleIdx="0" presStyleCnt="3"/>
      <dgm:spPr/>
      <dgm:t>
        <a:bodyPr/>
        <a:lstStyle/>
        <a:p>
          <a:endParaRPr lang="ru-RU"/>
        </a:p>
      </dgm:t>
    </dgm:pt>
    <dgm:pt modelId="{290BBFF2-C47E-4341-B4C7-701A4631B4B5}" type="pres">
      <dgm:prSet presAssocID="{A9D65A41-7B7E-4107-8884-4D83856B8AE5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7A8F6-9347-4B8D-A279-36592E553CE5}" type="pres">
      <dgm:prSet presAssocID="{A9D65A41-7B7E-4107-8884-4D83856B8AE5}" presName="invisiNode" presStyleLbl="node1" presStyleIdx="0" presStyleCnt="3"/>
      <dgm:spPr/>
      <dgm:t>
        <a:bodyPr/>
        <a:lstStyle/>
        <a:p>
          <a:endParaRPr lang="ru-RU"/>
        </a:p>
      </dgm:t>
    </dgm:pt>
    <dgm:pt modelId="{E5FD9699-C1A2-4C03-A12E-6D6AEBD8938B}" type="pres">
      <dgm:prSet presAssocID="{A9D65A41-7B7E-4107-8884-4D83856B8AE5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653811A-2FBA-4712-BE3D-211F8ADCFE42}" type="pres">
      <dgm:prSet presAssocID="{459E9DC8-BDB0-40E9-AB5E-FB65B909D0C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072FFB4-5D56-4114-AE71-9C97DE595AE8}" type="pres">
      <dgm:prSet presAssocID="{E85C1C30-2EAA-4356-91F1-CE1C241BA9F7}" presName="compNode" presStyleCnt="0"/>
      <dgm:spPr/>
      <dgm:t>
        <a:bodyPr/>
        <a:lstStyle/>
        <a:p>
          <a:endParaRPr lang="ru-RU"/>
        </a:p>
      </dgm:t>
    </dgm:pt>
    <dgm:pt modelId="{BDE81F5E-DC4A-4C5F-8A0B-44FE36FD7908}" type="pres">
      <dgm:prSet presAssocID="{E85C1C30-2EAA-4356-91F1-CE1C241BA9F7}" presName="bkgdShape" presStyleLbl="node1" presStyleIdx="1" presStyleCnt="3"/>
      <dgm:spPr/>
      <dgm:t>
        <a:bodyPr/>
        <a:lstStyle/>
        <a:p>
          <a:endParaRPr lang="ru-RU"/>
        </a:p>
      </dgm:t>
    </dgm:pt>
    <dgm:pt modelId="{123997C7-E5A7-4CE1-A2E2-43681F22C075}" type="pres">
      <dgm:prSet presAssocID="{E85C1C30-2EAA-4356-91F1-CE1C241BA9F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418431-11E1-40E9-8AE6-338D494B2BF4}" type="pres">
      <dgm:prSet presAssocID="{E85C1C30-2EAA-4356-91F1-CE1C241BA9F7}" presName="invisiNode" presStyleLbl="node1" presStyleIdx="1" presStyleCnt="3"/>
      <dgm:spPr/>
      <dgm:t>
        <a:bodyPr/>
        <a:lstStyle/>
        <a:p>
          <a:endParaRPr lang="ru-RU"/>
        </a:p>
      </dgm:t>
    </dgm:pt>
    <dgm:pt modelId="{C4D20981-5AE0-4295-837C-96BD69ADB48C}" type="pres">
      <dgm:prSet presAssocID="{E85C1C30-2EAA-4356-91F1-CE1C241BA9F7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318ED01-96CB-49E9-B0AF-8B8AC04FEC47}" type="pres">
      <dgm:prSet presAssocID="{1FC0B36F-F168-477C-8333-FF8CAC931D4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476999F-0537-4A9D-B89B-7E3E56E9890C}" type="pres">
      <dgm:prSet presAssocID="{0FF080FD-679F-4DBB-A200-27AA7588F6B9}" presName="compNode" presStyleCnt="0"/>
      <dgm:spPr/>
      <dgm:t>
        <a:bodyPr/>
        <a:lstStyle/>
        <a:p>
          <a:endParaRPr lang="ru-RU"/>
        </a:p>
      </dgm:t>
    </dgm:pt>
    <dgm:pt modelId="{F6446689-12AB-4E71-90F9-47632BBD0145}" type="pres">
      <dgm:prSet presAssocID="{0FF080FD-679F-4DBB-A200-27AA7588F6B9}" presName="bkgdShape" presStyleLbl="node1" presStyleIdx="2" presStyleCnt="3" custLinFactNeighborX="-1666" custLinFactNeighborY="-6"/>
      <dgm:spPr/>
      <dgm:t>
        <a:bodyPr/>
        <a:lstStyle/>
        <a:p>
          <a:endParaRPr lang="ru-RU"/>
        </a:p>
      </dgm:t>
    </dgm:pt>
    <dgm:pt modelId="{D644C69A-A0E6-4BA0-A03C-13A44C0BA896}" type="pres">
      <dgm:prSet presAssocID="{0FF080FD-679F-4DBB-A200-27AA7588F6B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A9722-F5B1-47A3-B58C-395D990AAA34}" type="pres">
      <dgm:prSet presAssocID="{0FF080FD-679F-4DBB-A200-27AA7588F6B9}" presName="invisiNode" presStyleLbl="node1" presStyleIdx="2" presStyleCnt="3"/>
      <dgm:spPr/>
      <dgm:t>
        <a:bodyPr/>
        <a:lstStyle/>
        <a:p>
          <a:endParaRPr lang="ru-RU"/>
        </a:p>
      </dgm:t>
    </dgm:pt>
    <dgm:pt modelId="{B826FA24-D47C-4941-B1C5-AB8C68C474D5}" type="pres">
      <dgm:prSet presAssocID="{0FF080FD-679F-4DBB-A200-27AA7588F6B9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5C05BA90-D5FA-4A19-9D1D-394EA5B774C1}" type="presOf" srcId="{E85C1C30-2EAA-4356-91F1-CE1C241BA9F7}" destId="{BDE81F5E-DC4A-4C5F-8A0B-44FE36FD7908}" srcOrd="0" destOrd="0" presId="urn:microsoft.com/office/officeart/2005/8/layout/hList7"/>
    <dgm:cxn modelId="{65749568-51CE-4AE4-871C-9AC3B02FD205}" type="presOf" srcId="{A9D65A41-7B7E-4107-8884-4D83856B8AE5}" destId="{290BBFF2-C47E-4341-B4C7-701A4631B4B5}" srcOrd="1" destOrd="0" presId="urn:microsoft.com/office/officeart/2005/8/layout/hList7"/>
    <dgm:cxn modelId="{1A7F3AF1-D76D-470A-A162-983465CC47BE}" srcId="{0FF080FD-679F-4DBB-A200-27AA7588F6B9}" destId="{A44B4274-19C2-42A3-8B69-4CD51F69D2D1}" srcOrd="0" destOrd="0" parTransId="{77ABE0AB-1ECC-412F-AEA5-3946B92C99B9}" sibTransId="{1FFA384C-D198-4840-8539-81110546730E}"/>
    <dgm:cxn modelId="{96ACE697-9F4C-4C14-884B-0EFB9114ABA4}" type="presOf" srcId="{1FC0B36F-F168-477C-8333-FF8CAC931D45}" destId="{D318ED01-96CB-49E9-B0AF-8B8AC04FEC47}" srcOrd="0" destOrd="0" presId="urn:microsoft.com/office/officeart/2005/8/layout/hList7"/>
    <dgm:cxn modelId="{C3355175-EC99-4232-9185-B3E64CE0A90D}" type="presOf" srcId="{459E9DC8-BDB0-40E9-AB5E-FB65B909D0C5}" destId="{D653811A-2FBA-4712-BE3D-211F8ADCFE42}" srcOrd="0" destOrd="0" presId="urn:microsoft.com/office/officeart/2005/8/layout/hList7"/>
    <dgm:cxn modelId="{22DFD3E8-8A37-41C5-ACF5-CCF23CCEFB7A}" type="presOf" srcId="{0FF080FD-679F-4DBB-A200-27AA7588F6B9}" destId="{D644C69A-A0E6-4BA0-A03C-13A44C0BA896}" srcOrd="1" destOrd="0" presId="urn:microsoft.com/office/officeart/2005/8/layout/hList7"/>
    <dgm:cxn modelId="{3154B1B5-B40B-403A-981D-A76C5DB21364}" type="presOf" srcId="{A44B4274-19C2-42A3-8B69-4CD51F69D2D1}" destId="{D644C69A-A0E6-4BA0-A03C-13A44C0BA896}" srcOrd="1" destOrd="1" presId="urn:microsoft.com/office/officeart/2005/8/layout/hList7"/>
    <dgm:cxn modelId="{2AF9A763-E734-454B-90F6-C5D7822ECF58}" srcId="{76EB9FBB-BFEE-4E38-AB2D-701BDF5307BB}" destId="{A9D65A41-7B7E-4107-8884-4D83856B8AE5}" srcOrd="0" destOrd="0" parTransId="{16D036B7-2426-4A9B-8109-A19804AC4A58}" sibTransId="{459E9DC8-BDB0-40E9-AB5E-FB65B909D0C5}"/>
    <dgm:cxn modelId="{EB4429C2-6F3F-406D-8B19-1405E33CF937}" type="presOf" srcId="{A9D65A41-7B7E-4107-8884-4D83856B8AE5}" destId="{E196DB29-F6B8-4067-B383-6A3DBB473554}" srcOrd="0" destOrd="0" presId="urn:microsoft.com/office/officeart/2005/8/layout/hList7"/>
    <dgm:cxn modelId="{1C8718A5-5E05-4361-8186-B883065E9D13}" type="presOf" srcId="{0FF080FD-679F-4DBB-A200-27AA7588F6B9}" destId="{F6446689-12AB-4E71-90F9-47632BBD0145}" srcOrd="0" destOrd="0" presId="urn:microsoft.com/office/officeart/2005/8/layout/hList7"/>
    <dgm:cxn modelId="{9EDE3042-B872-4386-9980-CE09F2062F72}" srcId="{76EB9FBB-BFEE-4E38-AB2D-701BDF5307BB}" destId="{0FF080FD-679F-4DBB-A200-27AA7588F6B9}" srcOrd="2" destOrd="0" parTransId="{96A9E053-DA77-4FEF-A05B-27C2AD8390B3}" sibTransId="{011B1C15-07F0-4A77-9DA1-3DB8340CB13F}"/>
    <dgm:cxn modelId="{F702F97F-CD2C-4367-97F1-C3F9EA71D813}" type="presOf" srcId="{76EB9FBB-BFEE-4E38-AB2D-701BDF5307BB}" destId="{D67C1DA1-B4D8-491A-B713-FF24CE4FF57F}" srcOrd="0" destOrd="0" presId="urn:microsoft.com/office/officeart/2005/8/layout/hList7"/>
    <dgm:cxn modelId="{8E436908-A83C-48DF-A8CE-860C0CFFCC30}" type="presOf" srcId="{47CEB104-8D1D-414F-AC43-DBC97E159E26}" destId="{123997C7-E5A7-4CE1-A2E2-43681F22C075}" srcOrd="1" destOrd="1" presId="urn:microsoft.com/office/officeart/2005/8/layout/hList7"/>
    <dgm:cxn modelId="{603D62E2-F1FE-4937-9961-C79AE8A728A8}" srcId="{E85C1C30-2EAA-4356-91F1-CE1C241BA9F7}" destId="{47CEB104-8D1D-414F-AC43-DBC97E159E26}" srcOrd="0" destOrd="0" parTransId="{07BE5C69-2B91-4CED-B8D9-161636E6B7B3}" sibTransId="{A79EA1CE-6F8A-4CC6-A3E1-1A9CAD712093}"/>
    <dgm:cxn modelId="{97212D28-356F-495C-A159-075A4E0CF194}" type="presOf" srcId="{6745EDED-1605-409D-8D85-9F06D8A53A0F}" destId="{290BBFF2-C47E-4341-B4C7-701A4631B4B5}" srcOrd="1" destOrd="1" presId="urn:microsoft.com/office/officeart/2005/8/layout/hList7"/>
    <dgm:cxn modelId="{C8143792-3E4C-4C53-B112-773D2D912B20}" type="presOf" srcId="{47CEB104-8D1D-414F-AC43-DBC97E159E26}" destId="{BDE81F5E-DC4A-4C5F-8A0B-44FE36FD7908}" srcOrd="0" destOrd="1" presId="urn:microsoft.com/office/officeart/2005/8/layout/hList7"/>
    <dgm:cxn modelId="{6128F3B4-FA4B-4A13-97B0-B2336D93E450}" type="presOf" srcId="{6745EDED-1605-409D-8D85-9F06D8A53A0F}" destId="{E196DB29-F6B8-4067-B383-6A3DBB473554}" srcOrd="0" destOrd="1" presId="urn:microsoft.com/office/officeart/2005/8/layout/hList7"/>
    <dgm:cxn modelId="{8501C532-5DEB-4164-8500-9DB9157F7410}" srcId="{A9D65A41-7B7E-4107-8884-4D83856B8AE5}" destId="{6745EDED-1605-409D-8D85-9F06D8A53A0F}" srcOrd="0" destOrd="0" parTransId="{3894A812-517C-418B-BD98-BC968EF3FD14}" sibTransId="{1C901C6C-E0B5-4A64-B524-62151A5439C3}"/>
    <dgm:cxn modelId="{038D9430-D502-42EF-A9EA-E3AD046175E0}" srcId="{76EB9FBB-BFEE-4E38-AB2D-701BDF5307BB}" destId="{E85C1C30-2EAA-4356-91F1-CE1C241BA9F7}" srcOrd="1" destOrd="0" parTransId="{A47000B2-4F98-4871-BA9D-E2FA3C765AD6}" sibTransId="{1FC0B36F-F168-477C-8333-FF8CAC931D45}"/>
    <dgm:cxn modelId="{A8B06088-518C-4D8E-8E54-8D55DA5BE488}" type="presOf" srcId="{E85C1C30-2EAA-4356-91F1-CE1C241BA9F7}" destId="{123997C7-E5A7-4CE1-A2E2-43681F22C075}" srcOrd="1" destOrd="0" presId="urn:microsoft.com/office/officeart/2005/8/layout/hList7"/>
    <dgm:cxn modelId="{683FA0A6-6B1B-4559-BA47-2B8ACF1273C3}" type="presOf" srcId="{A44B4274-19C2-42A3-8B69-4CD51F69D2D1}" destId="{F6446689-12AB-4E71-90F9-47632BBD0145}" srcOrd="0" destOrd="1" presId="urn:microsoft.com/office/officeart/2005/8/layout/hList7"/>
    <dgm:cxn modelId="{3CB77B78-A655-4B95-8C18-644B7A8E7374}" type="presParOf" srcId="{D67C1DA1-B4D8-491A-B713-FF24CE4FF57F}" destId="{2C7D28BD-8416-43DD-B545-E09E48C1DB2F}" srcOrd="0" destOrd="0" presId="urn:microsoft.com/office/officeart/2005/8/layout/hList7"/>
    <dgm:cxn modelId="{175836EB-8498-46EB-8D7B-F2407E95B098}" type="presParOf" srcId="{D67C1DA1-B4D8-491A-B713-FF24CE4FF57F}" destId="{AF94D68F-CCB1-4487-A875-5F4F4100E9D9}" srcOrd="1" destOrd="0" presId="urn:microsoft.com/office/officeart/2005/8/layout/hList7"/>
    <dgm:cxn modelId="{D909E2DF-A422-4935-9A90-64B678007C41}" type="presParOf" srcId="{AF94D68F-CCB1-4487-A875-5F4F4100E9D9}" destId="{F1C8B5C5-6D2C-44E3-9F58-46461EA50F49}" srcOrd="0" destOrd="0" presId="urn:microsoft.com/office/officeart/2005/8/layout/hList7"/>
    <dgm:cxn modelId="{B83CD583-97CB-4CA5-BAF9-75148900043D}" type="presParOf" srcId="{F1C8B5C5-6D2C-44E3-9F58-46461EA50F49}" destId="{E196DB29-F6B8-4067-B383-6A3DBB473554}" srcOrd="0" destOrd="0" presId="urn:microsoft.com/office/officeart/2005/8/layout/hList7"/>
    <dgm:cxn modelId="{625F73F1-A0CD-4F5E-B386-2B0EE5D813C6}" type="presParOf" srcId="{F1C8B5C5-6D2C-44E3-9F58-46461EA50F49}" destId="{290BBFF2-C47E-4341-B4C7-701A4631B4B5}" srcOrd="1" destOrd="0" presId="urn:microsoft.com/office/officeart/2005/8/layout/hList7"/>
    <dgm:cxn modelId="{C9F8600F-4567-4DBC-86D9-0B572A64C9F4}" type="presParOf" srcId="{F1C8B5C5-6D2C-44E3-9F58-46461EA50F49}" destId="{3FC7A8F6-9347-4B8D-A279-36592E553CE5}" srcOrd="2" destOrd="0" presId="urn:microsoft.com/office/officeart/2005/8/layout/hList7"/>
    <dgm:cxn modelId="{7BE8682F-EFA6-4DAB-8D1B-B233E7C52010}" type="presParOf" srcId="{F1C8B5C5-6D2C-44E3-9F58-46461EA50F49}" destId="{E5FD9699-C1A2-4C03-A12E-6D6AEBD8938B}" srcOrd="3" destOrd="0" presId="urn:microsoft.com/office/officeart/2005/8/layout/hList7"/>
    <dgm:cxn modelId="{8D8B2600-AAC3-4C2B-9C93-6F5D8531679F}" type="presParOf" srcId="{AF94D68F-CCB1-4487-A875-5F4F4100E9D9}" destId="{D653811A-2FBA-4712-BE3D-211F8ADCFE42}" srcOrd="1" destOrd="0" presId="urn:microsoft.com/office/officeart/2005/8/layout/hList7"/>
    <dgm:cxn modelId="{918CBF0E-9A86-4560-B482-892B4952B571}" type="presParOf" srcId="{AF94D68F-CCB1-4487-A875-5F4F4100E9D9}" destId="{B072FFB4-5D56-4114-AE71-9C97DE595AE8}" srcOrd="2" destOrd="0" presId="urn:microsoft.com/office/officeart/2005/8/layout/hList7"/>
    <dgm:cxn modelId="{F0813955-E36B-4E76-B8F2-FDBB266A356E}" type="presParOf" srcId="{B072FFB4-5D56-4114-AE71-9C97DE595AE8}" destId="{BDE81F5E-DC4A-4C5F-8A0B-44FE36FD7908}" srcOrd="0" destOrd="0" presId="urn:microsoft.com/office/officeart/2005/8/layout/hList7"/>
    <dgm:cxn modelId="{F44CAD05-70B8-4AA6-AC22-C5A5EF850571}" type="presParOf" srcId="{B072FFB4-5D56-4114-AE71-9C97DE595AE8}" destId="{123997C7-E5A7-4CE1-A2E2-43681F22C075}" srcOrd="1" destOrd="0" presId="urn:microsoft.com/office/officeart/2005/8/layout/hList7"/>
    <dgm:cxn modelId="{D541E357-8CF2-4A50-8D6C-E1344DA94F3E}" type="presParOf" srcId="{B072FFB4-5D56-4114-AE71-9C97DE595AE8}" destId="{C7418431-11E1-40E9-8AE6-338D494B2BF4}" srcOrd="2" destOrd="0" presId="urn:microsoft.com/office/officeart/2005/8/layout/hList7"/>
    <dgm:cxn modelId="{03A4C9A2-0A95-4D00-A598-7C133DF9CF90}" type="presParOf" srcId="{B072FFB4-5D56-4114-AE71-9C97DE595AE8}" destId="{C4D20981-5AE0-4295-837C-96BD69ADB48C}" srcOrd="3" destOrd="0" presId="urn:microsoft.com/office/officeart/2005/8/layout/hList7"/>
    <dgm:cxn modelId="{0E2127F0-5191-41A3-9CFF-B3FA23F74E2E}" type="presParOf" srcId="{AF94D68F-CCB1-4487-A875-5F4F4100E9D9}" destId="{D318ED01-96CB-49E9-B0AF-8B8AC04FEC47}" srcOrd="3" destOrd="0" presId="urn:microsoft.com/office/officeart/2005/8/layout/hList7"/>
    <dgm:cxn modelId="{F094E6CB-A805-4D26-971D-8DE6212FEF3A}" type="presParOf" srcId="{AF94D68F-CCB1-4487-A875-5F4F4100E9D9}" destId="{8476999F-0537-4A9D-B89B-7E3E56E9890C}" srcOrd="4" destOrd="0" presId="urn:microsoft.com/office/officeart/2005/8/layout/hList7"/>
    <dgm:cxn modelId="{74525DAF-701A-4D54-B6D7-405477164B11}" type="presParOf" srcId="{8476999F-0537-4A9D-B89B-7E3E56E9890C}" destId="{F6446689-12AB-4E71-90F9-47632BBD0145}" srcOrd="0" destOrd="0" presId="urn:microsoft.com/office/officeart/2005/8/layout/hList7"/>
    <dgm:cxn modelId="{E6A10C68-5431-46FF-8FBA-D958674EAF2A}" type="presParOf" srcId="{8476999F-0537-4A9D-B89B-7E3E56E9890C}" destId="{D644C69A-A0E6-4BA0-A03C-13A44C0BA896}" srcOrd="1" destOrd="0" presId="urn:microsoft.com/office/officeart/2005/8/layout/hList7"/>
    <dgm:cxn modelId="{8F6C7C53-01AB-4D03-A112-813B101BC61A}" type="presParOf" srcId="{8476999F-0537-4A9D-B89B-7E3E56E9890C}" destId="{FD4A9722-F5B1-47A3-B58C-395D990AAA34}" srcOrd="2" destOrd="0" presId="urn:microsoft.com/office/officeart/2005/8/layout/hList7"/>
    <dgm:cxn modelId="{BC8B6A14-5790-43F5-93F9-1255A3126734}" type="presParOf" srcId="{8476999F-0537-4A9D-B89B-7E3E56E9890C}" destId="{B826FA24-D47C-4941-B1C5-AB8C68C474D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7A9E75-F964-4EC2-AAF8-BA492FA8E0DC}" type="doc">
      <dgm:prSet loTypeId="urn:microsoft.com/office/officeart/2005/8/layout/hierarchy4" loCatId="hierarchy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7A10008-25A5-4E0E-91E0-65B6EEC8E269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u="none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Основные задачи, выполненные в 2021 году</a:t>
          </a:r>
        </a:p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115690-28AF-42F6-9F30-240F5C01311D}" type="parTrans" cxnId="{B361E403-94C0-48FC-9901-C12FF2E9ABE4}">
      <dgm:prSet/>
      <dgm:spPr/>
      <dgm:t>
        <a:bodyPr/>
        <a:lstStyle/>
        <a:p>
          <a:endParaRPr lang="ru-RU"/>
        </a:p>
      </dgm:t>
    </dgm:pt>
    <dgm:pt modelId="{53BC9B20-CBC7-4A00-8D63-A96DE6F19631}" type="sibTrans" cxnId="{B361E403-94C0-48FC-9901-C12FF2E9ABE4}">
      <dgm:prSet/>
      <dgm:spPr/>
      <dgm:t>
        <a:bodyPr/>
        <a:lstStyle/>
        <a:p>
          <a:endParaRPr lang="ru-RU"/>
        </a:p>
      </dgm:t>
    </dgm:pt>
    <dgm:pt modelId="{DD59D809-0001-4D96-85A2-CFC1AB4DE360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Внесение изменений в Устав Учреждения</a:t>
          </a:r>
          <a:endParaRPr lang="ru-RU" sz="18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F7659-238B-4B64-88F4-B69AB618D612}" type="parTrans" cxnId="{C4173493-ABAD-4A8B-844D-ADC227BE38C7}">
      <dgm:prSet/>
      <dgm:spPr/>
      <dgm:t>
        <a:bodyPr/>
        <a:lstStyle/>
        <a:p>
          <a:endParaRPr lang="ru-RU"/>
        </a:p>
      </dgm:t>
    </dgm:pt>
    <dgm:pt modelId="{029127D6-6C90-44A0-8E23-DEC953617AFF}" type="sibTrans" cxnId="{C4173493-ABAD-4A8B-844D-ADC227BE38C7}">
      <dgm:prSet/>
      <dgm:spPr/>
      <dgm:t>
        <a:bodyPr/>
        <a:lstStyle/>
        <a:p>
          <a:endParaRPr lang="ru-RU"/>
        </a:p>
      </dgm:t>
    </dgm:pt>
    <dgm:pt modelId="{0A770939-03C6-45AD-88BA-E8BE2A871C87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Внесение изменений в приказ о контрактной службе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AA3854-8D84-4B15-8168-3CF1EEBA4081}" type="parTrans" cxnId="{C4213423-C063-41C2-80FF-380708200C36}">
      <dgm:prSet/>
      <dgm:spPr/>
      <dgm:t>
        <a:bodyPr/>
        <a:lstStyle/>
        <a:p>
          <a:endParaRPr lang="ru-RU"/>
        </a:p>
      </dgm:t>
    </dgm:pt>
    <dgm:pt modelId="{0E6B5672-47BB-4BCF-8CED-BAA7827371F8}" type="sibTrans" cxnId="{C4213423-C063-41C2-80FF-380708200C36}">
      <dgm:prSet/>
      <dgm:spPr/>
      <dgm:t>
        <a:bodyPr/>
        <a:lstStyle/>
        <a:p>
          <a:endParaRPr lang="ru-RU"/>
        </a:p>
      </dgm:t>
    </dgm:pt>
    <dgm:pt modelId="{5EEBB157-B489-4B67-97D9-64713D4F9EA0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передач движимого и недвижимого имущества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EEBA85-CB86-4C7F-998D-94E7279F75D7}" type="parTrans" cxnId="{C54DE021-231C-48CA-AB48-F23907DA52D3}">
      <dgm:prSet/>
      <dgm:spPr/>
      <dgm:t>
        <a:bodyPr/>
        <a:lstStyle/>
        <a:p>
          <a:endParaRPr lang="ru-RU"/>
        </a:p>
      </dgm:t>
    </dgm:pt>
    <dgm:pt modelId="{E445080E-F863-4B0E-B44A-3677B6EB9634}" type="sibTrans" cxnId="{C54DE021-231C-48CA-AB48-F23907DA52D3}">
      <dgm:prSet/>
      <dgm:spPr/>
      <dgm:t>
        <a:bodyPr/>
        <a:lstStyle/>
        <a:p>
          <a:endParaRPr lang="ru-RU"/>
        </a:p>
      </dgm:t>
    </dgm:pt>
    <dgm:pt modelId="{C0D18C09-1A7E-4BFF-BC72-6A913395D252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комплекса мероприятий, нацеленных на переезд Учреждения в здание по адресу: Лесная 2а/18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79A5D6-CAD3-4001-998F-6F1F1789A77B}" type="parTrans" cxnId="{9A1FDD83-7E61-4103-997C-F6F4A73F63F0}">
      <dgm:prSet/>
      <dgm:spPr/>
      <dgm:t>
        <a:bodyPr/>
        <a:lstStyle/>
        <a:p>
          <a:endParaRPr lang="ru-RU"/>
        </a:p>
      </dgm:t>
    </dgm:pt>
    <dgm:pt modelId="{5418BF49-531C-48E6-8F05-3C6F21C90145}" type="sibTrans" cxnId="{9A1FDD83-7E61-4103-997C-F6F4A73F63F0}">
      <dgm:prSet/>
      <dgm:spPr/>
      <dgm:t>
        <a:bodyPr/>
        <a:lstStyle/>
        <a:p>
          <a:endParaRPr lang="ru-RU"/>
        </a:p>
      </dgm:t>
    </dgm:pt>
    <dgm:pt modelId="{373148C4-3AD5-4E09-B7D4-FF0CE9AF9131}">
      <dgm:prSet custT="1"/>
      <dgm:spPr/>
      <dgm:t>
        <a:bodyPr lIns="0" rIns="36000" bIns="36000"/>
        <a:lstStyle/>
        <a:p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с государственными,          правоохранительным и судебными  органами по защите интересов Учреждения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43BB3F-A5BA-4471-9A59-4317EE2686F2}" type="parTrans" cxnId="{28525361-E912-4B1B-A8DE-926AF787B958}">
      <dgm:prSet/>
      <dgm:spPr/>
      <dgm:t>
        <a:bodyPr/>
        <a:lstStyle/>
        <a:p>
          <a:endParaRPr lang="ru-RU"/>
        </a:p>
      </dgm:t>
    </dgm:pt>
    <dgm:pt modelId="{5ED100A1-78F2-47EA-A2AF-343C45A8CAAE}" type="sibTrans" cxnId="{28525361-E912-4B1B-A8DE-926AF787B958}">
      <dgm:prSet/>
      <dgm:spPr/>
      <dgm:t>
        <a:bodyPr/>
        <a:lstStyle/>
        <a:p>
          <a:endParaRPr lang="ru-RU"/>
        </a:p>
      </dgm:t>
    </dgm:pt>
    <dgm:pt modelId="{4F8E3A16-EDA2-446A-B2B8-463611F2BE5A}" type="pres">
      <dgm:prSet presAssocID="{AF7A9E75-F964-4EC2-AAF8-BA492FA8E0D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95DEC04-9831-49A1-83C1-D28D85F02D6B}" type="pres">
      <dgm:prSet presAssocID="{A7A10008-25A5-4E0E-91E0-65B6EEC8E269}" presName="vertOne" presStyleCnt="0"/>
      <dgm:spPr/>
    </dgm:pt>
    <dgm:pt modelId="{851246C4-7145-4DAE-8E65-D88EF46C1890}" type="pres">
      <dgm:prSet presAssocID="{A7A10008-25A5-4E0E-91E0-65B6EEC8E269}" presName="txOne" presStyleLbl="node0" presStyleIdx="0" presStyleCnt="1" custScaleY="29760" custLinFactNeighborX="251" custLinFactNeighborY="-329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F7FF2D-C1C7-4ECC-9869-C0B3626A9B3D}" type="pres">
      <dgm:prSet presAssocID="{A7A10008-25A5-4E0E-91E0-65B6EEC8E269}" presName="parTransOne" presStyleCnt="0"/>
      <dgm:spPr/>
    </dgm:pt>
    <dgm:pt modelId="{78AFC034-CF3B-40F6-BA47-E340E94C158B}" type="pres">
      <dgm:prSet presAssocID="{A7A10008-25A5-4E0E-91E0-65B6EEC8E269}" presName="horzOne" presStyleCnt="0"/>
      <dgm:spPr/>
    </dgm:pt>
    <dgm:pt modelId="{C808B81A-4302-4CBA-A272-D5640EA6955B}" type="pres">
      <dgm:prSet presAssocID="{DD59D809-0001-4D96-85A2-CFC1AB4DE360}" presName="vertTwo" presStyleCnt="0"/>
      <dgm:spPr/>
    </dgm:pt>
    <dgm:pt modelId="{A4CD5531-9583-4D1C-85A4-588AD512D41F}" type="pres">
      <dgm:prSet presAssocID="{DD59D809-0001-4D96-85A2-CFC1AB4DE360}" presName="txTwo" presStyleLbl="node2" presStyleIdx="0" presStyleCnt="5" custScaleX="111385" custLinFactNeighborX="3669" custLinFactNeighborY="23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8B633F-A5E7-481E-9395-502B0D76F497}" type="pres">
      <dgm:prSet presAssocID="{DD59D809-0001-4D96-85A2-CFC1AB4DE360}" presName="horzTwo" presStyleCnt="0"/>
      <dgm:spPr/>
    </dgm:pt>
    <dgm:pt modelId="{F6B5874B-FA40-44AB-A272-300F13310D9C}" type="pres">
      <dgm:prSet presAssocID="{029127D6-6C90-44A0-8E23-DEC953617AFF}" presName="sibSpaceTwo" presStyleCnt="0"/>
      <dgm:spPr/>
    </dgm:pt>
    <dgm:pt modelId="{69D71EE4-7F01-4BAC-9B32-B1BDAA96B2B7}" type="pres">
      <dgm:prSet presAssocID="{0A770939-03C6-45AD-88BA-E8BE2A871C87}" presName="vertTwo" presStyleCnt="0"/>
      <dgm:spPr/>
    </dgm:pt>
    <dgm:pt modelId="{257548F7-DE89-4B5B-90A3-BCCB9893A4A8}" type="pres">
      <dgm:prSet presAssocID="{0A770939-03C6-45AD-88BA-E8BE2A871C87}" presName="txTwo" presStyleLbl="node2" presStyleIdx="1" presStyleCnt="5" custScaleX="1173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9AACB3-4449-4695-948B-34A9ACEBEB35}" type="pres">
      <dgm:prSet presAssocID="{0A770939-03C6-45AD-88BA-E8BE2A871C87}" presName="horzTwo" presStyleCnt="0"/>
      <dgm:spPr/>
    </dgm:pt>
    <dgm:pt modelId="{9CE76572-5954-4DC8-B97A-9067FB834DFE}" type="pres">
      <dgm:prSet presAssocID="{0E6B5672-47BB-4BCF-8CED-BAA7827371F8}" presName="sibSpaceTwo" presStyleCnt="0"/>
      <dgm:spPr/>
    </dgm:pt>
    <dgm:pt modelId="{D8AA2A04-D554-4792-B22B-BAD6DA45B076}" type="pres">
      <dgm:prSet presAssocID="{5EEBB157-B489-4B67-97D9-64713D4F9EA0}" presName="vertTwo" presStyleCnt="0"/>
      <dgm:spPr/>
    </dgm:pt>
    <dgm:pt modelId="{348723BF-6E5C-43B8-A48A-198BFA1AF470}" type="pres">
      <dgm:prSet presAssocID="{5EEBB157-B489-4B67-97D9-64713D4F9EA0}" presName="txTwo" presStyleLbl="node2" presStyleIdx="2" presStyleCnt="5" custScaleX="1225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22F380-AD1D-4089-BA3F-A733B26FD3C1}" type="pres">
      <dgm:prSet presAssocID="{5EEBB157-B489-4B67-97D9-64713D4F9EA0}" presName="horzTwo" presStyleCnt="0"/>
      <dgm:spPr/>
    </dgm:pt>
    <dgm:pt modelId="{94DD6B1E-6E4E-4B8B-ABC5-644E0DBBFDD7}" type="pres">
      <dgm:prSet presAssocID="{E445080E-F863-4B0E-B44A-3677B6EB9634}" presName="sibSpaceTwo" presStyleCnt="0"/>
      <dgm:spPr/>
    </dgm:pt>
    <dgm:pt modelId="{E07AE027-CBE2-4116-826A-019971535A57}" type="pres">
      <dgm:prSet presAssocID="{C0D18C09-1A7E-4BFF-BC72-6A913395D252}" presName="vertTwo" presStyleCnt="0"/>
      <dgm:spPr/>
    </dgm:pt>
    <dgm:pt modelId="{A599A82A-0C2F-45B7-BFE2-2D25E8708BDB}" type="pres">
      <dgm:prSet presAssocID="{C0D18C09-1A7E-4BFF-BC72-6A913395D252}" presName="txTwo" presStyleLbl="node2" presStyleIdx="3" presStyleCnt="5" custScaleX="1247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E1BAC0-CCAD-4555-AD3A-CA67D7F08E27}" type="pres">
      <dgm:prSet presAssocID="{C0D18C09-1A7E-4BFF-BC72-6A913395D252}" presName="horzTwo" presStyleCnt="0"/>
      <dgm:spPr/>
    </dgm:pt>
    <dgm:pt modelId="{7242AC34-5F81-43C7-9E7C-FCBFD757787C}" type="pres">
      <dgm:prSet presAssocID="{5418BF49-531C-48E6-8F05-3C6F21C90145}" presName="sibSpaceTwo" presStyleCnt="0"/>
      <dgm:spPr/>
    </dgm:pt>
    <dgm:pt modelId="{C5A41D1E-D0F7-4E5C-AC00-D791B346F35D}" type="pres">
      <dgm:prSet presAssocID="{373148C4-3AD5-4E09-B7D4-FF0CE9AF9131}" presName="vertTwo" presStyleCnt="0"/>
      <dgm:spPr/>
    </dgm:pt>
    <dgm:pt modelId="{D440299F-72AA-4169-A9B3-F3AB4370B33C}" type="pres">
      <dgm:prSet presAssocID="{373148C4-3AD5-4E09-B7D4-FF0CE9AF9131}" presName="txTwo" presStyleLbl="node2" presStyleIdx="4" presStyleCnt="5" custScaleX="179333" custLinFactNeighborX="14269" custLinFactNeighborY="2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80BCC9-1C4A-4815-AF2A-234A5C080669}" type="pres">
      <dgm:prSet presAssocID="{373148C4-3AD5-4E09-B7D4-FF0CE9AF9131}" presName="horzTwo" presStyleCnt="0"/>
      <dgm:spPr/>
    </dgm:pt>
  </dgm:ptLst>
  <dgm:cxnLst>
    <dgm:cxn modelId="{640F8E26-3EBA-4BFF-A50F-4DF0F4F17BA2}" type="presOf" srcId="{C0D18C09-1A7E-4BFF-BC72-6A913395D252}" destId="{A599A82A-0C2F-45B7-BFE2-2D25E8708BDB}" srcOrd="0" destOrd="0" presId="urn:microsoft.com/office/officeart/2005/8/layout/hierarchy4"/>
    <dgm:cxn modelId="{9A1FDD83-7E61-4103-997C-F6F4A73F63F0}" srcId="{A7A10008-25A5-4E0E-91E0-65B6EEC8E269}" destId="{C0D18C09-1A7E-4BFF-BC72-6A913395D252}" srcOrd="3" destOrd="0" parTransId="{9D79A5D6-CAD3-4001-998F-6F1F1789A77B}" sibTransId="{5418BF49-531C-48E6-8F05-3C6F21C90145}"/>
    <dgm:cxn modelId="{C4173493-ABAD-4A8B-844D-ADC227BE38C7}" srcId="{A7A10008-25A5-4E0E-91E0-65B6EEC8E269}" destId="{DD59D809-0001-4D96-85A2-CFC1AB4DE360}" srcOrd="0" destOrd="0" parTransId="{339F7659-238B-4B64-88F4-B69AB618D612}" sibTransId="{029127D6-6C90-44A0-8E23-DEC953617AFF}"/>
    <dgm:cxn modelId="{C4213423-C063-41C2-80FF-380708200C36}" srcId="{A7A10008-25A5-4E0E-91E0-65B6EEC8E269}" destId="{0A770939-03C6-45AD-88BA-E8BE2A871C87}" srcOrd="1" destOrd="0" parTransId="{28AA3854-8D84-4B15-8168-3CF1EEBA4081}" sibTransId="{0E6B5672-47BB-4BCF-8CED-BAA7827371F8}"/>
    <dgm:cxn modelId="{D24EFE63-D41A-4C0F-A5D7-0B4FA7A99DAF}" type="presOf" srcId="{A7A10008-25A5-4E0E-91E0-65B6EEC8E269}" destId="{851246C4-7145-4DAE-8E65-D88EF46C1890}" srcOrd="0" destOrd="0" presId="urn:microsoft.com/office/officeart/2005/8/layout/hierarchy4"/>
    <dgm:cxn modelId="{B361E403-94C0-48FC-9901-C12FF2E9ABE4}" srcId="{AF7A9E75-F964-4EC2-AAF8-BA492FA8E0DC}" destId="{A7A10008-25A5-4E0E-91E0-65B6EEC8E269}" srcOrd="0" destOrd="0" parTransId="{AA115690-28AF-42F6-9F30-240F5C01311D}" sibTransId="{53BC9B20-CBC7-4A00-8D63-A96DE6F19631}"/>
    <dgm:cxn modelId="{32B599F5-6F16-446F-B09D-A55C17C5801D}" type="presOf" srcId="{AF7A9E75-F964-4EC2-AAF8-BA492FA8E0DC}" destId="{4F8E3A16-EDA2-446A-B2B8-463611F2BE5A}" srcOrd="0" destOrd="0" presId="urn:microsoft.com/office/officeart/2005/8/layout/hierarchy4"/>
    <dgm:cxn modelId="{0CA05340-E4CD-41D1-82C7-4B734F7B883B}" type="presOf" srcId="{DD59D809-0001-4D96-85A2-CFC1AB4DE360}" destId="{A4CD5531-9583-4D1C-85A4-588AD512D41F}" srcOrd="0" destOrd="0" presId="urn:microsoft.com/office/officeart/2005/8/layout/hierarchy4"/>
    <dgm:cxn modelId="{C54DE021-231C-48CA-AB48-F23907DA52D3}" srcId="{A7A10008-25A5-4E0E-91E0-65B6EEC8E269}" destId="{5EEBB157-B489-4B67-97D9-64713D4F9EA0}" srcOrd="2" destOrd="0" parTransId="{2FEEBA85-CB86-4C7F-998D-94E7279F75D7}" sibTransId="{E445080E-F863-4B0E-B44A-3677B6EB9634}"/>
    <dgm:cxn modelId="{88F5E427-ADCB-47B7-B8EF-9EFBEC53A841}" type="presOf" srcId="{0A770939-03C6-45AD-88BA-E8BE2A871C87}" destId="{257548F7-DE89-4B5B-90A3-BCCB9893A4A8}" srcOrd="0" destOrd="0" presId="urn:microsoft.com/office/officeart/2005/8/layout/hierarchy4"/>
    <dgm:cxn modelId="{28525361-E912-4B1B-A8DE-926AF787B958}" srcId="{A7A10008-25A5-4E0E-91E0-65B6EEC8E269}" destId="{373148C4-3AD5-4E09-B7D4-FF0CE9AF9131}" srcOrd="4" destOrd="0" parTransId="{A643BB3F-A5BA-4471-9A59-4317EE2686F2}" sibTransId="{5ED100A1-78F2-47EA-A2AF-343C45A8CAAE}"/>
    <dgm:cxn modelId="{DDB7DA00-79B5-41A1-87D7-F402067712B9}" type="presOf" srcId="{373148C4-3AD5-4E09-B7D4-FF0CE9AF9131}" destId="{D440299F-72AA-4169-A9B3-F3AB4370B33C}" srcOrd="0" destOrd="0" presId="urn:microsoft.com/office/officeart/2005/8/layout/hierarchy4"/>
    <dgm:cxn modelId="{A23C407B-D551-4777-88B7-3019D1A33023}" type="presOf" srcId="{5EEBB157-B489-4B67-97D9-64713D4F9EA0}" destId="{348723BF-6E5C-43B8-A48A-198BFA1AF470}" srcOrd="0" destOrd="0" presId="urn:microsoft.com/office/officeart/2005/8/layout/hierarchy4"/>
    <dgm:cxn modelId="{7C5B861F-4567-4A06-86CE-A6AFAC563643}" type="presParOf" srcId="{4F8E3A16-EDA2-446A-B2B8-463611F2BE5A}" destId="{F95DEC04-9831-49A1-83C1-D28D85F02D6B}" srcOrd="0" destOrd="0" presId="urn:microsoft.com/office/officeart/2005/8/layout/hierarchy4"/>
    <dgm:cxn modelId="{43892D6C-9A8A-480B-8732-7FE484006028}" type="presParOf" srcId="{F95DEC04-9831-49A1-83C1-D28D85F02D6B}" destId="{851246C4-7145-4DAE-8E65-D88EF46C1890}" srcOrd="0" destOrd="0" presId="urn:microsoft.com/office/officeart/2005/8/layout/hierarchy4"/>
    <dgm:cxn modelId="{50BCEBB5-D2E8-47D8-8373-8615B8B2748C}" type="presParOf" srcId="{F95DEC04-9831-49A1-83C1-D28D85F02D6B}" destId="{F2F7FF2D-C1C7-4ECC-9869-C0B3626A9B3D}" srcOrd="1" destOrd="0" presId="urn:microsoft.com/office/officeart/2005/8/layout/hierarchy4"/>
    <dgm:cxn modelId="{83D58B90-90DA-425F-B0AC-65874BA71CD7}" type="presParOf" srcId="{F95DEC04-9831-49A1-83C1-D28D85F02D6B}" destId="{78AFC034-CF3B-40F6-BA47-E340E94C158B}" srcOrd="2" destOrd="0" presId="urn:microsoft.com/office/officeart/2005/8/layout/hierarchy4"/>
    <dgm:cxn modelId="{5DDBA511-9B2E-414F-BAA2-03344EC24618}" type="presParOf" srcId="{78AFC034-CF3B-40F6-BA47-E340E94C158B}" destId="{C808B81A-4302-4CBA-A272-D5640EA6955B}" srcOrd="0" destOrd="0" presId="urn:microsoft.com/office/officeart/2005/8/layout/hierarchy4"/>
    <dgm:cxn modelId="{BE226281-0399-4D8B-A382-9863C93DE0EF}" type="presParOf" srcId="{C808B81A-4302-4CBA-A272-D5640EA6955B}" destId="{A4CD5531-9583-4D1C-85A4-588AD512D41F}" srcOrd="0" destOrd="0" presId="urn:microsoft.com/office/officeart/2005/8/layout/hierarchy4"/>
    <dgm:cxn modelId="{826C7B33-D6DE-42A2-B7C9-D2665FDFF865}" type="presParOf" srcId="{C808B81A-4302-4CBA-A272-D5640EA6955B}" destId="{618B633F-A5E7-481E-9395-502B0D76F497}" srcOrd="1" destOrd="0" presId="urn:microsoft.com/office/officeart/2005/8/layout/hierarchy4"/>
    <dgm:cxn modelId="{A2FE5280-D3A2-4111-AE59-C34C8D526482}" type="presParOf" srcId="{78AFC034-CF3B-40F6-BA47-E340E94C158B}" destId="{F6B5874B-FA40-44AB-A272-300F13310D9C}" srcOrd="1" destOrd="0" presId="urn:microsoft.com/office/officeart/2005/8/layout/hierarchy4"/>
    <dgm:cxn modelId="{FDFE1CF6-C724-463A-88E1-2F9DA4B55BE2}" type="presParOf" srcId="{78AFC034-CF3B-40F6-BA47-E340E94C158B}" destId="{69D71EE4-7F01-4BAC-9B32-B1BDAA96B2B7}" srcOrd="2" destOrd="0" presId="urn:microsoft.com/office/officeart/2005/8/layout/hierarchy4"/>
    <dgm:cxn modelId="{D7790874-1FD4-4D1F-9FE3-334D20718726}" type="presParOf" srcId="{69D71EE4-7F01-4BAC-9B32-B1BDAA96B2B7}" destId="{257548F7-DE89-4B5B-90A3-BCCB9893A4A8}" srcOrd="0" destOrd="0" presId="urn:microsoft.com/office/officeart/2005/8/layout/hierarchy4"/>
    <dgm:cxn modelId="{AFE9EA22-8789-4BE6-8D24-28B84E00B453}" type="presParOf" srcId="{69D71EE4-7F01-4BAC-9B32-B1BDAA96B2B7}" destId="{2D9AACB3-4449-4695-948B-34A9ACEBEB35}" srcOrd="1" destOrd="0" presId="urn:microsoft.com/office/officeart/2005/8/layout/hierarchy4"/>
    <dgm:cxn modelId="{872BCF5F-6AF2-4E5B-BB62-81F6709F718E}" type="presParOf" srcId="{78AFC034-CF3B-40F6-BA47-E340E94C158B}" destId="{9CE76572-5954-4DC8-B97A-9067FB834DFE}" srcOrd="3" destOrd="0" presId="urn:microsoft.com/office/officeart/2005/8/layout/hierarchy4"/>
    <dgm:cxn modelId="{A98DAF44-5A5D-4AD8-AFE5-377B7F49691D}" type="presParOf" srcId="{78AFC034-CF3B-40F6-BA47-E340E94C158B}" destId="{D8AA2A04-D554-4792-B22B-BAD6DA45B076}" srcOrd="4" destOrd="0" presId="urn:microsoft.com/office/officeart/2005/8/layout/hierarchy4"/>
    <dgm:cxn modelId="{2EFB6EB6-0DA3-40FD-B019-C41830FBC80C}" type="presParOf" srcId="{D8AA2A04-D554-4792-B22B-BAD6DA45B076}" destId="{348723BF-6E5C-43B8-A48A-198BFA1AF470}" srcOrd="0" destOrd="0" presId="urn:microsoft.com/office/officeart/2005/8/layout/hierarchy4"/>
    <dgm:cxn modelId="{41D371F4-2384-4114-8F40-50601F6C92EF}" type="presParOf" srcId="{D8AA2A04-D554-4792-B22B-BAD6DA45B076}" destId="{8122F380-AD1D-4089-BA3F-A733B26FD3C1}" srcOrd="1" destOrd="0" presId="urn:microsoft.com/office/officeart/2005/8/layout/hierarchy4"/>
    <dgm:cxn modelId="{668D0D23-3D93-418A-9BE7-AD890C9E1163}" type="presParOf" srcId="{78AFC034-CF3B-40F6-BA47-E340E94C158B}" destId="{94DD6B1E-6E4E-4B8B-ABC5-644E0DBBFDD7}" srcOrd="5" destOrd="0" presId="urn:microsoft.com/office/officeart/2005/8/layout/hierarchy4"/>
    <dgm:cxn modelId="{C54CB8F8-F4B1-4459-97F8-EC73E0682DFE}" type="presParOf" srcId="{78AFC034-CF3B-40F6-BA47-E340E94C158B}" destId="{E07AE027-CBE2-4116-826A-019971535A57}" srcOrd="6" destOrd="0" presId="urn:microsoft.com/office/officeart/2005/8/layout/hierarchy4"/>
    <dgm:cxn modelId="{7C97DF49-7E75-4E14-82B0-861206EB0C90}" type="presParOf" srcId="{E07AE027-CBE2-4116-826A-019971535A57}" destId="{A599A82A-0C2F-45B7-BFE2-2D25E8708BDB}" srcOrd="0" destOrd="0" presId="urn:microsoft.com/office/officeart/2005/8/layout/hierarchy4"/>
    <dgm:cxn modelId="{F2579C3B-7A3A-44CF-8056-603744D503F2}" type="presParOf" srcId="{E07AE027-CBE2-4116-826A-019971535A57}" destId="{55E1BAC0-CCAD-4555-AD3A-CA67D7F08E27}" srcOrd="1" destOrd="0" presId="urn:microsoft.com/office/officeart/2005/8/layout/hierarchy4"/>
    <dgm:cxn modelId="{50354787-BFEF-4E68-97D0-789516C1FDF2}" type="presParOf" srcId="{78AFC034-CF3B-40F6-BA47-E340E94C158B}" destId="{7242AC34-5F81-43C7-9E7C-FCBFD757787C}" srcOrd="7" destOrd="0" presId="urn:microsoft.com/office/officeart/2005/8/layout/hierarchy4"/>
    <dgm:cxn modelId="{E02A5DCC-114F-4EC5-862E-D2F1F3BF5F4B}" type="presParOf" srcId="{78AFC034-CF3B-40F6-BA47-E340E94C158B}" destId="{C5A41D1E-D0F7-4E5C-AC00-D791B346F35D}" srcOrd="8" destOrd="0" presId="urn:microsoft.com/office/officeart/2005/8/layout/hierarchy4"/>
    <dgm:cxn modelId="{E8DE5D1E-5553-4246-82D7-5BDD84BD9E48}" type="presParOf" srcId="{C5A41D1E-D0F7-4E5C-AC00-D791B346F35D}" destId="{D440299F-72AA-4169-A9B3-F3AB4370B33C}" srcOrd="0" destOrd="0" presId="urn:microsoft.com/office/officeart/2005/8/layout/hierarchy4"/>
    <dgm:cxn modelId="{C6313A16-4207-4444-8411-03F88B78DD6E}" type="presParOf" srcId="{C5A41D1E-D0F7-4E5C-AC00-D791B346F35D}" destId="{F680BCC9-1C4A-4815-AF2A-234A5C08066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7A9E75-F964-4EC2-AAF8-BA492FA8E0DC}" type="doc">
      <dgm:prSet loTypeId="urn:microsoft.com/office/officeart/2005/8/layout/hierarchy4" loCatId="hierarchy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7A10008-25A5-4E0E-91E0-65B6EEC8E269}">
      <dgm:prSet phldrT="[Текст]" custT="1"/>
      <dgm:spPr>
        <a:solidFill>
          <a:srgbClr val="54CCCD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u="none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Основные задачи, выполненные в  2021 году</a:t>
          </a:r>
        </a:p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 smtClean="0">
            <a:effectLst/>
          </a:endParaRPr>
        </a:p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>
            <a:effectLst/>
          </a:endParaRPr>
        </a:p>
      </dgm:t>
    </dgm:pt>
    <dgm:pt modelId="{AA115690-28AF-42F6-9F30-240F5C01311D}" type="parTrans" cxnId="{B361E403-94C0-48FC-9901-C12FF2E9ABE4}">
      <dgm:prSet/>
      <dgm:spPr/>
      <dgm:t>
        <a:bodyPr/>
        <a:lstStyle/>
        <a:p>
          <a:endParaRPr lang="ru-RU"/>
        </a:p>
      </dgm:t>
    </dgm:pt>
    <dgm:pt modelId="{53BC9B20-CBC7-4A00-8D63-A96DE6F19631}" type="sibTrans" cxnId="{B361E403-94C0-48FC-9901-C12FF2E9ABE4}">
      <dgm:prSet/>
      <dgm:spPr/>
      <dgm:t>
        <a:bodyPr/>
        <a:lstStyle/>
        <a:p>
          <a:endParaRPr lang="ru-RU"/>
        </a:p>
      </dgm:t>
    </dgm:pt>
    <dgm:pt modelId="{DD59D809-0001-4D96-85A2-CFC1AB4DE360}">
      <dgm:prSet phldrT="[Текст]" custT="1"/>
      <dgm:spPr>
        <a:solidFill>
          <a:srgbClr val="54CCCD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работы по подбору и расстановке кадров, формированию кадрового резерва</a:t>
          </a:r>
          <a:endParaRPr lang="ru-RU" sz="10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9F7659-238B-4B64-88F4-B69AB618D612}" type="parTrans" cxnId="{C4173493-ABAD-4A8B-844D-ADC227BE38C7}">
      <dgm:prSet/>
      <dgm:spPr/>
      <dgm:t>
        <a:bodyPr/>
        <a:lstStyle/>
        <a:p>
          <a:endParaRPr lang="ru-RU"/>
        </a:p>
      </dgm:t>
    </dgm:pt>
    <dgm:pt modelId="{029127D6-6C90-44A0-8E23-DEC953617AFF}" type="sibTrans" cxnId="{C4173493-ABAD-4A8B-844D-ADC227BE38C7}">
      <dgm:prSet/>
      <dgm:spPr/>
      <dgm:t>
        <a:bodyPr/>
        <a:lstStyle/>
        <a:p>
          <a:endParaRPr lang="ru-RU"/>
        </a:p>
      </dgm:t>
    </dgm:pt>
    <dgm:pt modelId="{0A770939-03C6-45AD-88BA-E8BE2A871C87}">
      <dgm:prSet phldrT="[Текст]" custT="1"/>
      <dgm:spPr>
        <a:solidFill>
          <a:srgbClr val="54CCCD"/>
        </a:solidFill>
      </dgm:spPr>
      <dgm:t>
        <a:bodyPr/>
        <a:lstStyle/>
        <a:p>
          <a:pPr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кадрового делопроизводства - прием, перевод, увольнение;           - учет личного состава;                  -представление к награждениям;     -дисциплинарные взыскания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AA3854-8D84-4B15-8168-3CF1EEBA4081}" type="parTrans" cxnId="{C4213423-C063-41C2-80FF-380708200C36}">
      <dgm:prSet/>
      <dgm:spPr/>
      <dgm:t>
        <a:bodyPr/>
        <a:lstStyle/>
        <a:p>
          <a:endParaRPr lang="ru-RU"/>
        </a:p>
      </dgm:t>
    </dgm:pt>
    <dgm:pt modelId="{0E6B5672-47BB-4BCF-8CED-BAA7827371F8}" type="sibTrans" cxnId="{C4213423-C063-41C2-80FF-380708200C36}">
      <dgm:prSet/>
      <dgm:spPr/>
      <dgm:t>
        <a:bodyPr/>
        <a:lstStyle/>
        <a:p>
          <a:endParaRPr lang="ru-RU"/>
        </a:p>
      </dgm:t>
    </dgm:pt>
    <dgm:pt modelId="{5EEBB157-B489-4B67-97D9-64713D4F9EA0}">
      <dgm:prSet phldrT="[Текст]" custT="1"/>
      <dgm:spPr>
        <a:solidFill>
          <a:srgbClr val="54CCCD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воинского учета военнообязанных бронирование граждан, пребывающих в запасе</a:t>
          </a:r>
        </a:p>
      </dgm:t>
    </dgm:pt>
    <dgm:pt modelId="{2FEEBA85-CB86-4C7F-998D-94E7279F75D7}" type="parTrans" cxnId="{C54DE021-231C-48CA-AB48-F23907DA52D3}">
      <dgm:prSet/>
      <dgm:spPr/>
      <dgm:t>
        <a:bodyPr/>
        <a:lstStyle/>
        <a:p>
          <a:endParaRPr lang="ru-RU"/>
        </a:p>
      </dgm:t>
    </dgm:pt>
    <dgm:pt modelId="{E445080E-F863-4B0E-B44A-3677B6EB9634}" type="sibTrans" cxnId="{C54DE021-231C-48CA-AB48-F23907DA52D3}">
      <dgm:prSet/>
      <dgm:spPr/>
      <dgm:t>
        <a:bodyPr/>
        <a:lstStyle/>
        <a:p>
          <a:endParaRPr lang="ru-RU"/>
        </a:p>
      </dgm:t>
    </dgm:pt>
    <dgm:pt modelId="{C0D18C09-1A7E-4BFF-BC72-6A913395D252}">
      <dgm:prSet custT="1"/>
      <dgm:spPr>
        <a:solidFill>
          <a:srgbClr val="54CCCD"/>
        </a:solidFill>
      </dgm:spPr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Обеспечение контроля за соответствием действующему законодательству проектов приказов, других ЛНА. 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установленной отчетности 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79A5D6-CAD3-4001-998F-6F1F1789A77B}" type="parTrans" cxnId="{9A1FDD83-7E61-4103-997C-F6F4A73F63F0}">
      <dgm:prSet/>
      <dgm:spPr/>
      <dgm:t>
        <a:bodyPr/>
        <a:lstStyle/>
        <a:p>
          <a:endParaRPr lang="ru-RU"/>
        </a:p>
      </dgm:t>
    </dgm:pt>
    <dgm:pt modelId="{5418BF49-531C-48E6-8F05-3C6F21C90145}" type="sibTrans" cxnId="{9A1FDD83-7E61-4103-997C-F6F4A73F63F0}">
      <dgm:prSet/>
      <dgm:spPr/>
      <dgm:t>
        <a:bodyPr/>
        <a:lstStyle/>
        <a:p>
          <a:endParaRPr lang="ru-RU"/>
        </a:p>
      </dgm:t>
    </dgm:pt>
    <dgm:pt modelId="{567ADEA9-E430-466E-AFA7-4C9AEB306813}">
      <dgm:prSet custT="1"/>
      <dgm:spPr>
        <a:solidFill>
          <a:srgbClr val="54CCCD"/>
        </a:solidFill>
      </dgm:spPr>
      <dgm:t>
        <a:bodyPr lIns="36000"/>
        <a:lstStyle/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деятельности архива учреждения:     - оснащение помещений;      - 41 дело постоянного хранения,           - 596 дел по личному составу 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C4B1C2-0754-4591-9BAD-D66FA256CFDA}" type="sibTrans" cxnId="{F8DB68B1-DB18-44BB-9381-357F1ECDF41B}">
      <dgm:prSet/>
      <dgm:spPr/>
      <dgm:t>
        <a:bodyPr/>
        <a:lstStyle/>
        <a:p>
          <a:endParaRPr lang="ru-RU"/>
        </a:p>
      </dgm:t>
    </dgm:pt>
    <dgm:pt modelId="{0F936389-10DF-42AF-8CFF-D87D0D820833}" type="parTrans" cxnId="{F8DB68B1-DB18-44BB-9381-357F1ECDF41B}">
      <dgm:prSet/>
      <dgm:spPr/>
      <dgm:t>
        <a:bodyPr/>
        <a:lstStyle/>
        <a:p>
          <a:endParaRPr lang="ru-RU"/>
        </a:p>
      </dgm:t>
    </dgm:pt>
    <dgm:pt modelId="{373148C4-3AD5-4E09-B7D4-FF0CE9AF9131}">
      <dgm:prSet custT="1"/>
      <dgm:spPr>
        <a:solidFill>
          <a:srgbClr val="54CCCD"/>
        </a:solidFill>
      </dgm:spPr>
      <dgm:t>
        <a:bodyPr lIns="0" tIns="0" rIns="0" bIns="0"/>
        <a:lstStyle/>
        <a:p>
          <a:pPr algn="ctr"/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соблюдения действующего законодательства по охране труда: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</a:t>
          </a:r>
        </a:p>
        <a:p>
          <a:pPr algn="ctr"/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 проведение инструктажей,    - обучение работников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43BB3F-A5BA-4471-9A59-4317EE2686F2}" type="parTrans" cxnId="{28525361-E912-4B1B-A8DE-926AF787B958}">
      <dgm:prSet/>
      <dgm:spPr/>
      <dgm:t>
        <a:bodyPr/>
        <a:lstStyle/>
        <a:p>
          <a:endParaRPr lang="ru-RU"/>
        </a:p>
      </dgm:t>
    </dgm:pt>
    <dgm:pt modelId="{5ED100A1-78F2-47EA-A2AF-343C45A8CAAE}" type="sibTrans" cxnId="{28525361-E912-4B1B-A8DE-926AF787B958}">
      <dgm:prSet/>
      <dgm:spPr/>
      <dgm:t>
        <a:bodyPr/>
        <a:lstStyle/>
        <a:p>
          <a:endParaRPr lang="ru-RU"/>
        </a:p>
      </dgm:t>
    </dgm:pt>
    <dgm:pt modelId="{4F8E3A16-EDA2-446A-B2B8-463611F2BE5A}" type="pres">
      <dgm:prSet presAssocID="{AF7A9E75-F964-4EC2-AAF8-BA492FA8E0D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95DEC04-9831-49A1-83C1-D28D85F02D6B}" type="pres">
      <dgm:prSet presAssocID="{A7A10008-25A5-4E0E-91E0-65B6EEC8E269}" presName="vertOne" presStyleCnt="0"/>
      <dgm:spPr/>
    </dgm:pt>
    <dgm:pt modelId="{851246C4-7145-4DAE-8E65-D88EF46C1890}" type="pres">
      <dgm:prSet presAssocID="{A7A10008-25A5-4E0E-91E0-65B6EEC8E269}" presName="txOne" presStyleLbl="node0" presStyleIdx="0" presStyleCnt="1" custScaleY="29760" custLinFactNeighborX="53" custLinFactNeighborY="-5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F7FF2D-C1C7-4ECC-9869-C0B3626A9B3D}" type="pres">
      <dgm:prSet presAssocID="{A7A10008-25A5-4E0E-91E0-65B6EEC8E269}" presName="parTransOne" presStyleCnt="0"/>
      <dgm:spPr/>
    </dgm:pt>
    <dgm:pt modelId="{78AFC034-CF3B-40F6-BA47-E340E94C158B}" type="pres">
      <dgm:prSet presAssocID="{A7A10008-25A5-4E0E-91E0-65B6EEC8E269}" presName="horzOne" presStyleCnt="0"/>
      <dgm:spPr/>
    </dgm:pt>
    <dgm:pt modelId="{C808B81A-4302-4CBA-A272-D5640EA6955B}" type="pres">
      <dgm:prSet presAssocID="{DD59D809-0001-4D96-85A2-CFC1AB4DE360}" presName="vertTwo" presStyleCnt="0"/>
      <dgm:spPr/>
    </dgm:pt>
    <dgm:pt modelId="{A4CD5531-9583-4D1C-85A4-588AD512D41F}" type="pres">
      <dgm:prSet presAssocID="{DD59D809-0001-4D96-85A2-CFC1AB4DE360}" presName="txTwo" presStyleLbl="node2" presStyleIdx="0" presStyleCnt="6" custScaleX="111831" custLinFactNeighborX="-131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8B633F-A5E7-481E-9395-502B0D76F497}" type="pres">
      <dgm:prSet presAssocID="{DD59D809-0001-4D96-85A2-CFC1AB4DE360}" presName="horzTwo" presStyleCnt="0"/>
      <dgm:spPr/>
    </dgm:pt>
    <dgm:pt modelId="{F6B5874B-FA40-44AB-A272-300F13310D9C}" type="pres">
      <dgm:prSet presAssocID="{029127D6-6C90-44A0-8E23-DEC953617AFF}" presName="sibSpaceTwo" presStyleCnt="0"/>
      <dgm:spPr/>
    </dgm:pt>
    <dgm:pt modelId="{69D71EE4-7F01-4BAC-9B32-B1BDAA96B2B7}" type="pres">
      <dgm:prSet presAssocID="{0A770939-03C6-45AD-88BA-E8BE2A871C87}" presName="vertTwo" presStyleCnt="0"/>
      <dgm:spPr/>
    </dgm:pt>
    <dgm:pt modelId="{257548F7-DE89-4B5B-90A3-BCCB9893A4A8}" type="pres">
      <dgm:prSet presAssocID="{0A770939-03C6-45AD-88BA-E8BE2A871C87}" presName="txTwo" presStyleLbl="node2" presStyleIdx="1" presStyleCnt="6" custScaleX="132462" custLinFactNeighborX="2366" custLinFactNeighborY="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9AACB3-4449-4695-948B-34A9ACEBEB35}" type="pres">
      <dgm:prSet presAssocID="{0A770939-03C6-45AD-88BA-E8BE2A871C87}" presName="horzTwo" presStyleCnt="0"/>
      <dgm:spPr/>
    </dgm:pt>
    <dgm:pt modelId="{9CE76572-5954-4DC8-B97A-9067FB834DFE}" type="pres">
      <dgm:prSet presAssocID="{0E6B5672-47BB-4BCF-8CED-BAA7827371F8}" presName="sibSpaceTwo" presStyleCnt="0"/>
      <dgm:spPr/>
    </dgm:pt>
    <dgm:pt modelId="{D8AA2A04-D554-4792-B22B-BAD6DA45B076}" type="pres">
      <dgm:prSet presAssocID="{5EEBB157-B489-4B67-97D9-64713D4F9EA0}" presName="vertTwo" presStyleCnt="0"/>
      <dgm:spPr/>
    </dgm:pt>
    <dgm:pt modelId="{348723BF-6E5C-43B8-A48A-198BFA1AF470}" type="pres">
      <dgm:prSet presAssocID="{5EEBB157-B489-4B67-97D9-64713D4F9EA0}" presName="txTwo" presStyleLbl="node2" presStyleIdx="2" presStyleCnt="6" custScaleX="127574" custLinFactNeighborX="4965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22F380-AD1D-4089-BA3F-A733B26FD3C1}" type="pres">
      <dgm:prSet presAssocID="{5EEBB157-B489-4B67-97D9-64713D4F9EA0}" presName="horzTwo" presStyleCnt="0"/>
      <dgm:spPr/>
    </dgm:pt>
    <dgm:pt modelId="{94DD6B1E-6E4E-4B8B-ABC5-644E0DBBFDD7}" type="pres">
      <dgm:prSet presAssocID="{E445080E-F863-4B0E-B44A-3677B6EB9634}" presName="sibSpaceTwo" presStyleCnt="0"/>
      <dgm:spPr/>
    </dgm:pt>
    <dgm:pt modelId="{E07AE027-CBE2-4116-826A-019971535A57}" type="pres">
      <dgm:prSet presAssocID="{C0D18C09-1A7E-4BFF-BC72-6A913395D252}" presName="vertTwo" presStyleCnt="0"/>
      <dgm:spPr/>
    </dgm:pt>
    <dgm:pt modelId="{A599A82A-0C2F-45B7-BFE2-2D25E8708BDB}" type="pres">
      <dgm:prSet presAssocID="{C0D18C09-1A7E-4BFF-BC72-6A913395D252}" presName="txTwo" presStyleLbl="node2" presStyleIdx="3" presStyleCnt="6" custScaleX="128287" custLinFactNeighborX="1783" custLinFactNeighborY="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E1BAC0-CCAD-4555-AD3A-CA67D7F08E27}" type="pres">
      <dgm:prSet presAssocID="{C0D18C09-1A7E-4BFF-BC72-6A913395D252}" presName="horzTwo" presStyleCnt="0"/>
      <dgm:spPr/>
    </dgm:pt>
    <dgm:pt modelId="{7242AC34-5F81-43C7-9E7C-FCBFD757787C}" type="pres">
      <dgm:prSet presAssocID="{5418BF49-531C-48E6-8F05-3C6F21C90145}" presName="sibSpaceTwo" presStyleCnt="0"/>
      <dgm:spPr/>
    </dgm:pt>
    <dgm:pt modelId="{C5A41D1E-D0F7-4E5C-AC00-D791B346F35D}" type="pres">
      <dgm:prSet presAssocID="{373148C4-3AD5-4E09-B7D4-FF0CE9AF9131}" presName="vertTwo" presStyleCnt="0"/>
      <dgm:spPr/>
    </dgm:pt>
    <dgm:pt modelId="{D440299F-72AA-4169-A9B3-F3AB4370B33C}" type="pres">
      <dgm:prSet presAssocID="{373148C4-3AD5-4E09-B7D4-FF0CE9AF9131}" presName="txTwo" presStyleLbl="node2" presStyleIdx="4" presStyleCnt="6" custScaleX="114620" custLinFactNeighborX="475" custLinFactNeighborY="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80BCC9-1C4A-4815-AF2A-234A5C080669}" type="pres">
      <dgm:prSet presAssocID="{373148C4-3AD5-4E09-B7D4-FF0CE9AF9131}" presName="horzTwo" presStyleCnt="0"/>
      <dgm:spPr/>
    </dgm:pt>
    <dgm:pt modelId="{5EA48DE3-473B-4D8B-80AF-9DDE4137BF1D}" type="pres">
      <dgm:prSet presAssocID="{5ED100A1-78F2-47EA-A2AF-343C45A8CAAE}" presName="sibSpaceTwo" presStyleCnt="0"/>
      <dgm:spPr/>
    </dgm:pt>
    <dgm:pt modelId="{8E26908D-37FC-4BC0-B5AE-7D6EFD20A29B}" type="pres">
      <dgm:prSet presAssocID="{567ADEA9-E430-466E-AFA7-4C9AEB306813}" presName="vertTwo" presStyleCnt="0"/>
      <dgm:spPr/>
    </dgm:pt>
    <dgm:pt modelId="{08AB0233-8425-4F12-BEEA-108D4914568F}" type="pres">
      <dgm:prSet presAssocID="{567ADEA9-E430-466E-AFA7-4C9AEB306813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157259-3C1A-4D81-A687-9247BFB1BEAB}" type="pres">
      <dgm:prSet presAssocID="{567ADEA9-E430-466E-AFA7-4C9AEB306813}" presName="horzTwo" presStyleCnt="0"/>
      <dgm:spPr/>
    </dgm:pt>
  </dgm:ptLst>
  <dgm:cxnLst>
    <dgm:cxn modelId="{C1BCE844-4AD8-4358-AA68-9AEB4A909698}" type="presOf" srcId="{C0D18C09-1A7E-4BFF-BC72-6A913395D252}" destId="{A599A82A-0C2F-45B7-BFE2-2D25E8708BDB}" srcOrd="0" destOrd="0" presId="urn:microsoft.com/office/officeart/2005/8/layout/hierarchy4"/>
    <dgm:cxn modelId="{D1EEC23B-AF49-49DF-B480-E7A0425AA611}" type="presOf" srcId="{A7A10008-25A5-4E0E-91E0-65B6EEC8E269}" destId="{851246C4-7145-4DAE-8E65-D88EF46C1890}" srcOrd="0" destOrd="0" presId="urn:microsoft.com/office/officeart/2005/8/layout/hierarchy4"/>
    <dgm:cxn modelId="{5F29459A-2954-473C-9D29-7E2CE50C28C2}" type="presOf" srcId="{DD59D809-0001-4D96-85A2-CFC1AB4DE360}" destId="{A4CD5531-9583-4D1C-85A4-588AD512D41F}" srcOrd="0" destOrd="0" presId="urn:microsoft.com/office/officeart/2005/8/layout/hierarchy4"/>
    <dgm:cxn modelId="{C54DE021-231C-48CA-AB48-F23907DA52D3}" srcId="{A7A10008-25A5-4E0E-91E0-65B6EEC8E269}" destId="{5EEBB157-B489-4B67-97D9-64713D4F9EA0}" srcOrd="2" destOrd="0" parTransId="{2FEEBA85-CB86-4C7F-998D-94E7279F75D7}" sibTransId="{E445080E-F863-4B0E-B44A-3677B6EB9634}"/>
    <dgm:cxn modelId="{F8DB68B1-DB18-44BB-9381-357F1ECDF41B}" srcId="{A7A10008-25A5-4E0E-91E0-65B6EEC8E269}" destId="{567ADEA9-E430-466E-AFA7-4C9AEB306813}" srcOrd="5" destOrd="0" parTransId="{0F936389-10DF-42AF-8CFF-D87D0D820833}" sibTransId="{E0C4B1C2-0754-4591-9BAD-D66FA256CFDA}"/>
    <dgm:cxn modelId="{B361E403-94C0-48FC-9901-C12FF2E9ABE4}" srcId="{AF7A9E75-F964-4EC2-AAF8-BA492FA8E0DC}" destId="{A7A10008-25A5-4E0E-91E0-65B6EEC8E269}" srcOrd="0" destOrd="0" parTransId="{AA115690-28AF-42F6-9F30-240F5C01311D}" sibTransId="{53BC9B20-CBC7-4A00-8D63-A96DE6F19631}"/>
    <dgm:cxn modelId="{75C3146D-78C7-459C-87BD-44BCC8D32B99}" type="presOf" srcId="{0A770939-03C6-45AD-88BA-E8BE2A871C87}" destId="{257548F7-DE89-4B5B-90A3-BCCB9893A4A8}" srcOrd="0" destOrd="0" presId="urn:microsoft.com/office/officeart/2005/8/layout/hierarchy4"/>
    <dgm:cxn modelId="{C4213423-C063-41C2-80FF-380708200C36}" srcId="{A7A10008-25A5-4E0E-91E0-65B6EEC8E269}" destId="{0A770939-03C6-45AD-88BA-E8BE2A871C87}" srcOrd="1" destOrd="0" parTransId="{28AA3854-8D84-4B15-8168-3CF1EEBA4081}" sibTransId="{0E6B5672-47BB-4BCF-8CED-BAA7827371F8}"/>
    <dgm:cxn modelId="{18945A55-3CA4-4C9D-867A-2D1A96576E6D}" type="presOf" srcId="{5EEBB157-B489-4B67-97D9-64713D4F9EA0}" destId="{348723BF-6E5C-43B8-A48A-198BFA1AF470}" srcOrd="0" destOrd="0" presId="urn:microsoft.com/office/officeart/2005/8/layout/hierarchy4"/>
    <dgm:cxn modelId="{C4173493-ABAD-4A8B-844D-ADC227BE38C7}" srcId="{A7A10008-25A5-4E0E-91E0-65B6EEC8E269}" destId="{DD59D809-0001-4D96-85A2-CFC1AB4DE360}" srcOrd="0" destOrd="0" parTransId="{339F7659-238B-4B64-88F4-B69AB618D612}" sibTransId="{029127D6-6C90-44A0-8E23-DEC953617AFF}"/>
    <dgm:cxn modelId="{3B0A87A8-7A2D-4132-802A-5F84BF176012}" type="presOf" srcId="{373148C4-3AD5-4E09-B7D4-FF0CE9AF9131}" destId="{D440299F-72AA-4169-A9B3-F3AB4370B33C}" srcOrd="0" destOrd="0" presId="urn:microsoft.com/office/officeart/2005/8/layout/hierarchy4"/>
    <dgm:cxn modelId="{E3B074BB-D9D4-43B2-9078-5BA3A98856EA}" type="presOf" srcId="{AF7A9E75-F964-4EC2-AAF8-BA492FA8E0DC}" destId="{4F8E3A16-EDA2-446A-B2B8-463611F2BE5A}" srcOrd="0" destOrd="0" presId="urn:microsoft.com/office/officeart/2005/8/layout/hierarchy4"/>
    <dgm:cxn modelId="{63B5F4F6-3811-41CF-9925-1ADA4F6329C7}" type="presOf" srcId="{567ADEA9-E430-466E-AFA7-4C9AEB306813}" destId="{08AB0233-8425-4F12-BEEA-108D4914568F}" srcOrd="0" destOrd="0" presId="urn:microsoft.com/office/officeart/2005/8/layout/hierarchy4"/>
    <dgm:cxn modelId="{28525361-E912-4B1B-A8DE-926AF787B958}" srcId="{A7A10008-25A5-4E0E-91E0-65B6EEC8E269}" destId="{373148C4-3AD5-4E09-B7D4-FF0CE9AF9131}" srcOrd="4" destOrd="0" parTransId="{A643BB3F-A5BA-4471-9A59-4317EE2686F2}" sibTransId="{5ED100A1-78F2-47EA-A2AF-343C45A8CAAE}"/>
    <dgm:cxn modelId="{9A1FDD83-7E61-4103-997C-F6F4A73F63F0}" srcId="{A7A10008-25A5-4E0E-91E0-65B6EEC8E269}" destId="{C0D18C09-1A7E-4BFF-BC72-6A913395D252}" srcOrd="3" destOrd="0" parTransId="{9D79A5D6-CAD3-4001-998F-6F1F1789A77B}" sibTransId="{5418BF49-531C-48E6-8F05-3C6F21C90145}"/>
    <dgm:cxn modelId="{6CE24443-B44C-4699-8180-A5506249A4A9}" type="presParOf" srcId="{4F8E3A16-EDA2-446A-B2B8-463611F2BE5A}" destId="{F95DEC04-9831-49A1-83C1-D28D85F02D6B}" srcOrd="0" destOrd="0" presId="urn:microsoft.com/office/officeart/2005/8/layout/hierarchy4"/>
    <dgm:cxn modelId="{879533BA-ADB0-49C1-B9F6-AD075A26CAD0}" type="presParOf" srcId="{F95DEC04-9831-49A1-83C1-D28D85F02D6B}" destId="{851246C4-7145-4DAE-8E65-D88EF46C1890}" srcOrd="0" destOrd="0" presId="urn:microsoft.com/office/officeart/2005/8/layout/hierarchy4"/>
    <dgm:cxn modelId="{3C02914E-9292-48C9-825E-BE607E58A4B8}" type="presParOf" srcId="{F95DEC04-9831-49A1-83C1-D28D85F02D6B}" destId="{F2F7FF2D-C1C7-4ECC-9869-C0B3626A9B3D}" srcOrd="1" destOrd="0" presId="urn:microsoft.com/office/officeart/2005/8/layout/hierarchy4"/>
    <dgm:cxn modelId="{3A4929BD-FD5D-481C-9F6F-9889F13529A1}" type="presParOf" srcId="{F95DEC04-9831-49A1-83C1-D28D85F02D6B}" destId="{78AFC034-CF3B-40F6-BA47-E340E94C158B}" srcOrd="2" destOrd="0" presId="urn:microsoft.com/office/officeart/2005/8/layout/hierarchy4"/>
    <dgm:cxn modelId="{FE280460-4D79-4B3C-A21D-B32D202B38AF}" type="presParOf" srcId="{78AFC034-CF3B-40F6-BA47-E340E94C158B}" destId="{C808B81A-4302-4CBA-A272-D5640EA6955B}" srcOrd="0" destOrd="0" presId="urn:microsoft.com/office/officeart/2005/8/layout/hierarchy4"/>
    <dgm:cxn modelId="{412DFDE8-8D85-4C70-B822-600E38C6F1D1}" type="presParOf" srcId="{C808B81A-4302-4CBA-A272-D5640EA6955B}" destId="{A4CD5531-9583-4D1C-85A4-588AD512D41F}" srcOrd="0" destOrd="0" presId="urn:microsoft.com/office/officeart/2005/8/layout/hierarchy4"/>
    <dgm:cxn modelId="{8860BAC1-87FF-4F3F-896E-E2C5C06AD8E4}" type="presParOf" srcId="{C808B81A-4302-4CBA-A272-D5640EA6955B}" destId="{618B633F-A5E7-481E-9395-502B0D76F497}" srcOrd="1" destOrd="0" presId="urn:microsoft.com/office/officeart/2005/8/layout/hierarchy4"/>
    <dgm:cxn modelId="{598E972C-EACF-4441-891C-A56BF91B1A9C}" type="presParOf" srcId="{78AFC034-CF3B-40F6-BA47-E340E94C158B}" destId="{F6B5874B-FA40-44AB-A272-300F13310D9C}" srcOrd="1" destOrd="0" presId="urn:microsoft.com/office/officeart/2005/8/layout/hierarchy4"/>
    <dgm:cxn modelId="{7E14D473-AE2D-4194-9283-E962566EF058}" type="presParOf" srcId="{78AFC034-CF3B-40F6-BA47-E340E94C158B}" destId="{69D71EE4-7F01-4BAC-9B32-B1BDAA96B2B7}" srcOrd="2" destOrd="0" presId="urn:microsoft.com/office/officeart/2005/8/layout/hierarchy4"/>
    <dgm:cxn modelId="{6701CD79-E40F-4643-B69A-196432B894D0}" type="presParOf" srcId="{69D71EE4-7F01-4BAC-9B32-B1BDAA96B2B7}" destId="{257548F7-DE89-4B5B-90A3-BCCB9893A4A8}" srcOrd="0" destOrd="0" presId="urn:microsoft.com/office/officeart/2005/8/layout/hierarchy4"/>
    <dgm:cxn modelId="{64F6A315-11B7-489E-8718-56C39DB5132E}" type="presParOf" srcId="{69D71EE4-7F01-4BAC-9B32-B1BDAA96B2B7}" destId="{2D9AACB3-4449-4695-948B-34A9ACEBEB35}" srcOrd="1" destOrd="0" presId="urn:microsoft.com/office/officeart/2005/8/layout/hierarchy4"/>
    <dgm:cxn modelId="{1854D50A-CCAD-4DDC-92C2-9E13F179662C}" type="presParOf" srcId="{78AFC034-CF3B-40F6-BA47-E340E94C158B}" destId="{9CE76572-5954-4DC8-B97A-9067FB834DFE}" srcOrd="3" destOrd="0" presId="urn:microsoft.com/office/officeart/2005/8/layout/hierarchy4"/>
    <dgm:cxn modelId="{80297A61-D380-430E-A3C3-E091F9B49B68}" type="presParOf" srcId="{78AFC034-CF3B-40F6-BA47-E340E94C158B}" destId="{D8AA2A04-D554-4792-B22B-BAD6DA45B076}" srcOrd="4" destOrd="0" presId="urn:microsoft.com/office/officeart/2005/8/layout/hierarchy4"/>
    <dgm:cxn modelId="{5D16AB9A-7870-4668-82E8-7FD2F4DE9B4E}" type="presParOf" srcId="{D8AA2A04-D554-4792-B22B-BAD6DA45B076}" destId="{348723BF-6E5C-43B8-A48A-198BFA1AF470}" srcOrd="0" destOrd="0" presId="urn:microsoft.com/office/officeart/2005/8/layout/hierarchy4"/>
    <dgm:cxn modelId="{20C52E69-B608-4631-A12D-925D1F1FC22C}" type="presParOf" srcId="{D8AA2A04-D554-4792-B22B-BAD6DA45B076}" destId="{8122F380-AD1D-4089-BA3F-A733B26FD3C1}" srcOrd="1" destOrd="0" presId="urn:microsoft.com/office/officeart/2005/8/layout/hierarchy4"/>
    <dgm:cxn modelId="{8DF758F2-EBCE-41AF-8338-49842EF1A0B5}" type="presParOf" srcId="{78AFC034-CF3B-40F6-BA47-E340E94C158B}" destId="{94DD6B1E-6E4E-4B8B-ABC5-644E0DBBFDD7}" srcOrd="5" destOrd="0" presId="urn:microsoft.com/office/officeart/2005/8/layout/hierarchy4"/>
    <dgm:cxn modelId="{591777C3-FF52-4977-A88A-1DA8515D2132}" type="presParOf" srcId="{78AFC034-CF3B-40F6-BA47-E340E94C158B}" destId="{E07AE027-CBE2-4116-826A-019971535A57}" srcOrd="6" destOrd="0" presId="urn:microsoft.com/office/officeart/2005/8/layout/hierarchy4"/>
    <dgm:cxn modelId="{E4A0267E-7C89-4847-86BD-7973C8759619}" type="presParOf" srcId="{E07AE027-CBE2-4116-826A-019971535A57}" destId="{A599A82A-0C2F-45B7-BFE2-2D25E8708BDB}" srcOrd="0" destOrd="0" presId="urn:microsoft.com/office/officeart/2005/8/layout/hierarchy4"/>
    <dgm:cxn modelId="{1B1D4E02-642B-434B-80BE-4906D3F1F99D}" type="presParOf" srcId="{E07AE027-CBE2-4116-826A-019971535A57}" destId="{55E1BAC0-CCAD-4555-AD3A-CA67D7F08E27}" srcOrd="1" destOrd="0" presId="urn:microsoft.com/office/officeart/2005/8/layout/hierarchy4"/>
    <dgm:cxn modelId="{DD75018E-E1DF-45F3-A711-B694912A63CC}" type="presParOf" srcId="{78AFC034-CF3B-40F6-BA47-E340E94C158B}" destId="{7242AC34-5F81-43C7-9E7C-FCBFD757787C}" srcOrd="7" destOrd="0" presId="urn:microsoft.com/office/officeart/2005/8/layout/hierarchy4"/>
    <dgm:cxn modelId="{7023C83A-3C56-4653-B513-43203458298E}" type="presParOf" srcId="{78AFC034-CF3B-40F6-BA47-E340E94C158B}" destId="{C5A41D1E-D0F7-4E5C-AC00-D791B346F35D}" srcOrd="8" destOrd="0" presId="urn:microsoft.com/office/officeart/2005/8/layout/hierarchy4"/>
    <dgm:cxn modelId="{3E1818D9-CC35-4C3E-B95C-DC467009FF0B}" type="presParOf" srcId="{C5A41D1E-D0F7-4E5C-AC00-D791B346F35D}" destId="{D440299F-72AA-4169-A9B3-F3AB4370B33C}" srcOrd="0" destOrd="0" presId="urn:microsoft.com/office/officeart/2005/8/layout/hierarchy4"/>
    <dgm:cxn modelId="{477BA304-9CCA-4134-B6B0-BB0B2AC01635}" type="presParOf" srcId="{C5A41D1E-D0F7-4E5C-AC00-D791B346F35D}" destId="{F680BCC9-1C4A-4815-AF2A-234A5C080669}" srcOrd="1" destOrd="0" presId="urn:microsoft.com/office/officeart/2005/8/layout/hierarchy4"/>
    <dgm:cxn modelId="{4DCFBB95-A140-4BB1-9FAC-7ACA7FC2D5F1}" type="presParOf" srcId="{78AFC034-CF3B-40F6-BA47-E340E94C158B}" destId="{5EA48DE3-473B-4D8B-80AF-9DDE4137BF1D}" srcOrd="9" destOrd="0" presId="urn:microsoft.com/office/officeart/2005/8/layout/hierarchy4"/>
    <dgm:cxn modelId="{9935F09A-C723-44ED-A961-A9F2D3E8DB9D}" type="presParOf" srcId="{78AFC034-CF3B-40F6-BA47-E340E94C158B}" destId="{8E26908D-37FC-4BC0-B5AE-7D6EFD20A29B}" srcOrd="10" destOrd="0" presId="urn:microsoft.com/office/officeart/2005/8/layout/hierarchy4"/>
    <dgm:cxn modelId="{F7AAC127-BF75-48B9-A1EE-76FED04FFDE0}" type="presParOf" srcId="{8E26908D-37FC-4BC0-B5AE-7D6EFD20A29B}" destId="{08AB0233-8425-4F12-BEEA-108D4914568F}" srcOrd="0" destOrd="0" presId="urn:microsoft.com/office/officeart/2005/8/layout/hierarchy4"/>
    <dgm:cxn modelId="{5C4DE236-46A6-4AE4-B961-305BB3DBEFBD}" type="presParOf" srcId="{8E26908D-37FC-4BC0-B5AE-7D6EFD20A29B}" destId="{D4157259-3C1A-4D81-A687-9247BFB1BEA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7A9E75-F964-4EC2-AAF8-BA492FA8E0DC}" type="doc">
      <dgm:prSet loTypeId="urn:microsoft.com/office/officeart/2005/8/layout/hierarchy4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7A10008-25A5-4E0E-91E0-65B6EEC8E269}">
      <dgm:prSet phldrT="[Текст]" custT="1"/>
      <dgm:spPr>
        <a:solidFill>
          <a:srgbClr val="4CC38B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u="none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u="none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Основные задачи, выполненные в 2021 году</a:t>
          </a:r>
        </a:p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>
            <a:effectLst/>
          </a:endParaRPr>
        </a:p>
      </dgm:t>
    </dgm:pt>
    <dgm:pt modelId="{AA115690-28AF-42F6-9F30-240F5C01311D}" type="parTrans" cxnId="{B361E403-94C0-48FC-9901-C12FF2E9ABE4}">
      <dgm:prSet/>
      <dgm:spPr/>
      <dgm:t>
        <a:bodyPr/>
        <a:lstStyle/>
        <a:p>
          <a:endParaRPr lang="ru-RU"/>
        </a:p>
      </dgm:t>
    </dgm:pt>
    <dgm:pt modelId="{53BC9B20-CBC7-4A00-8D63-A96DE6F19631}" type="sibTrans" cxnId="{B361E403-94C0-48FC-9901-C12FF2E9ABE4}">
      <dgm:prSet/>
      <dgm:spPr/>
      <dgm:t>
        <a:bodyPr/>
        <a:lstStyle/>
        <a:p>
          <a:endParaRPr lang="ru-RU"/>
        </a:p>
      </dgm:t>
    </dgm:pt>
    <dgm:pt modelId="{DD59D809-0001-4D96-85A2-CFC1AB4DE360}">
      <dgm:prSet phldrT="[Текст]" custT="1"/>
      <dgm:spPr>
        <a:solidFill>
          <a:srgbClr val="4DC58D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Произведена закупка 5 единиц автомобилей: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Лада Веста – 2 шт.,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КАМАЗ-1 шт.,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УАЗ Патриот -1 шт. 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F7659-238B-4B64-88F4-B69AB618D612}" type="parTrans" cxnId="{C4173493-ABAD-4A8B-844D-ADC227BE38C7}">
      <dgm:prSet/>
      <dgm:spPr/>
      <dgm:t>
        <a:bodyPr/>
        <a:lstStyle/>
        <a:p>
          <a:endParaRPr lang="ru-RU"/>
        </a:p>
      </dgm:t>
    </dgm:pt>
    <dgm:pt modelId="{029127D6-6C90-44A0-8E23-DEC953617AFF}" type="sibTrans" cxnId="{C4173493-ABAD-4A8B-844D-ADC227BE38C7}">
      <dgm:prSet/>
      <dgm:spPr/>
      <dgm:t>
        <a:bodyPr/>
        <a:lstStyle/>
        <a:p>
          <a:endParaRPr lang="ru-RU"/>
        </a:p>
      </dgm:t>
    </dgm:pt>
    <dgm:pt modelId="{C0D18C09-1A7E-4BFF-BC72-6A913395D252}">
      <dgm:prSet custT="1"/>
      <dgm:spPr>
        <a:solidFill>
          <a:srgbClr val="4DC58D"/>
        </a:solidFill>
      </dgm:spPr>
      <dgm:t>
        <a:bodyPr/>
        <a:lstStyle/>
        <a:p>
          <a:pPr>
            <a:lnSpc>
              <a:spcPct val="100000"/>
            </a:lnSpc>
            <a:spcAft>
              <a:spcPct val="35000"/>
            </a:spcAft>
          </a:pP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Произведена Закупка оборудования: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Компрессор,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пено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генератор,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мойка высокого давления,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пылесос</a:t>
          </a:r>
        </a:p>
        <a:p>
          <a:pPr>
            <a:lnSpc>
              <a:spcPct val="100000"/>
            </a:lnSpc>
            <a:spcAft>
              <a:spcPct val="35000"/>
            </a:spcAft>
          </a:pP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79A5D6-CAD3-4001-998F-6F1F1789A77B}" type="parTrans" cxnId="{9A1FDD83-7E61-4103-997C-F6F4A73F63F0}">
      <dgm:prSet/>
      <dgm:spPr/>
      <dgm:t>
        <a:bodyPr/>
        <a:lstStyle/>
        <a:p>
          <a:endParaRPr lang="ru-RU"/>
        </a:p>
      </dgm:t>
    </dgm:pt>
    <dgm:pt modelId="{5418BF49-531C-48E6-8F05-3C6F21C90145}" type="sibTrans" cxnId="{9A1FDD83-7E61-4103-997C-F6F4A73F63F0}">
      <dgm:prSet/>
      <dgm:spPr/>
      <dgm:t>
        <a:bodyPr/>
        <a:lstStyle/>
        <a:p>
          <a:endParaRPr lang="ru-RU"/>
        </a:p>
      </dgm:t>
    </dgm:pt>
    <dgm:pt modelId="{567ADEA9-E430-466E-AFA7-4C9AEB306813}">
      <dgm:prSet custT="1"/>
      <dgm:spPr>
        <a:solidFill>
          <a:srgbClr val="4DC58D"/>
        </a:solidFill>
      </dgm:spPr>
      <dgm:t>
        <a:bodyPr lIns="36000"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Транспортное обеспечение Учреждения и Учредителя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C4B1C2-0754-4591-9BAD-D66FA256CFDA}" type="sibTrans" cxnId="{F8DB68B1-DB18-44BB-9381-357F1ECDF41B}">
      <dgm:prSet/>
      <dgm:spPr/>
      <dgm:t>
        <a:bodyPr/>
        <a:lstStyle/>
        <a:p>
          <a:endParaRPr lang="ru-RU"/>
        </a:p>
      </dgm:t>
    </dgm:pt>
    <dgm:pt modelId="{0F936389-10DF-42AF-8CFF-D87D0D820833}" type="parTrans" cxnId="{F8DB68B1-DB18-44BB-9381-357F1ECDF41B}">
      <dgm:prSet/>
      <dgm:spPr/>
      <dgm:t>
        <a:bodyPr/>
        <a:lstStyle/>
        <a:p>
          <a:endParaRPr lang="ru-RU"/>
        </a:p>
      </dgm:t>
    </dgm:pt>
    <dgm:pt modelId="{2903F135-AC12-4256-88EC-CD5B0D23886D}">
      <dgm:prSet custT="1"/>
      <dgm:spPr>
        <a:solidFill>
          <a:srgbClr val="4DC58D"/>
        </a:solidFill>
      </dgm:spPr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Произведена</a:t>
          </a:r>
        </a:p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закупка запасных частей к автомобилям:</a:t>
          </a:r>
        </a:p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Комплект резины на 2 автомобиля,</a:t>
          </a:r>
        </a:p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АКБ – 5 шт.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BDBB5C-55D9-4585-B6C2-D9FEEC42F4A5}" type="parTrans" cxnId="{850006D3-7638-41D0-BE28-AF71C8476B0B}">
      <dgm:prSet/>
      <dgm:spPr/>
      <dgm:t>
        <a:bodyPr/>
        <a:lstStyle/>
        <a:p>
          <a:endParaRPr lang="ru-RU"/>
        </a:p>
      </dgm:t>
    </dgm:pt>
    <dgm:pt modelId="{8002AFAB-1EB1-4490-86EE-957BB9050CCB}" type="sibTrans" cxnId="{850006D3-7638-41D0-BE28-AF71C8476B0B}">
      <dgm:prSet/>
      <dgm:spPr/>
      <dgm:t>
        <a:bodyPr/>
        <a:lstStyle/>
        <a:p>
          <a:endParaRPr lang="ru-RU"/>
        </a:p>
      </dgm:t>
    </dgm:pt>
    <dgm:pt modelId="{373148C4-3AD5-4E09-B7D4-FF0CE9AF9131}">
      <dgm:prSet custT="1"/>
      <dgm:spPr>
        <a:solidFill>
          <a:srgbClr val="4DC58D"/>
        </a:solidFill>
      </dgm:spPr>
      <dgm:t>
        <a:bodyPr lIns="0" rIns="36000" bIns="36000"/>
        <a:lstStyle/>
        <a:p>
          <a:pPr algn="ctr"/>
          <a:r>
            <a:rPr lang="ru-RU" sz="18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Произведено списание и утилизация  </a:t>
          </a:r>
        </a:p>
        <a:p>
          <a:pPr algn="ctr"/>
          <a:r>
            <a:rPr lang="ru-RU" sz="18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автомобиля, ремонт 6 автомобилей</a:t>
          </a:r>
          <a:endParaRPr lang="ru-RU" sz="18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100A1-78F2-47EA-A2AF-343C45A8CAAE}" type="sibTrans" cxnId="{28525361-E912-4B1B-A8DE-926AF787B958}">
      <dgm:prSet/>
      <dgm:spPr/>
      <dgm:t>
        <a:bodyPr/>
        <a:lstStyle/>
        <a:p>
          <a:endParaRPr lang="ru-RU"/>
        </a:p>
      </dgm:t>
    </dgm:pt>
    <dgm:pt modelId="{A643BB3F-A5BA-4471-9A59-4317EE2686F2}" type="parTrans" cxnId="{28525361-E912-4B1B-A8DE-926AF787B958}">
      <dgm:prSet/>
      <dgm:spPr/>
      <dgm:t>
        <a:bodyPr/>
        <a:lstStyle/>
        <a:p>
          <a:endParaRPr lang="ru-RU"/>
        </a:p>
      </dgm:t>
    </dgm:pt>
    <dgm:pt modelId="{A0103DD9-075C-426F-8F9A-C8936F05B462}">
      <dgm:prSet custT="1"/>
      <dgm:spPr>
        <a:solidFill>
          <a:srgbClr val="4DC58D"/>
        </a:solidFill>
      </dgm:spPr>
      <dgm:t>
        <a:bodyPr lIns="36000"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Аттестация сотрудников для дальнейшего получения лицензии на перевозку сотрудников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B8C463-7288-409D-8970-A07F678F4DD0}" type="parTrans" cxnId="{EEC7B079-6708-472F-B5E7-ED4E5DF4B2B6}">
      <dgm:prSet/>
      <dgm:spPr/>
      <dgm:t>
        <a:bodyPr/>
        <a:lstStyle/>
        <a:p>
          <a:endParaRPr lang="ru-RU"/>
        </a:p>
      </dgm:t>
    </dgm:pt>
    <dgm:pt modelId="{E4B14D88-9A77-41BF-A2D7-EFBFDA3ACECB}" type="sibTrans" cxnId="{EEC7B079-6708-472F-B5E7-ED4E5DF4B2B6}">
      <dgm:prSet/>
      <dgm:spPr/>
      <dgm:t>
        <a:bodyPr/>
        <a:lstStyle/>
        <a:p>
          <a:endParaRPr lang="ru-RU"/>
        </a:p>
      </dgm:t>
    </dgm:pt>
    <dgm:pt modelId="{4F8E3A16-EDA2-446A-B2B8-463611F2BE5A}" type="pres">
      <dgm:prSet presAssocID="{AF7A9E75-F964-4EC2-AAF8-BA492FA8E0D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95DEC04-9831-49A1-83C1-D28D85F02D6B}" type="pres">
      <dgm:prSet presAssocID="{A7A10008-25A5-4E0E-91E0-65B6EEC8E269}" presName="vertOne" presStyleCnt="0"/>
      <dgm:spPr/>
    </dgm:pt>
    <dgm:pt modelId="{851246C4-7145-4DAE-8E65-D88EF46C1890}" type="pres">
      <dgm:prSet presAssocID="{A7A10008-25A5-4E0E-91E0-65B6EEC8E269}" presName="txOne" presStyleLbl="node0" presStyleIdx="0" presStyleCnt="1" custScaleY="29760" custLinFactNeighborX="251" custLinFactNeighborY="-329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F7FF2D-C1C7-4ECC-9869-C0B3626A9B3D}" type="pres">
      <dgm:prSet presAssocID="{A7A10008-25A5-4E0E-91E0-65B6EEC8E269}" presName="parTransOne" presStyleCnt="0"/>
      <dgm:spPr/>
    </dgm:pt>
    <dgm:pt modelId="{78AFC034-CF3B-40F6-BA47-E340E94C158B}" type="pres">
      <dgm:prSet presAssocID="{A7A10008-25A5-4E0E-91E0-65B6EEC8E269}" presName="horzOne" presStyleCnt="0"/>
      <dgm:spPr/>
    </dgm:pt>
    <dgm:pt modelId="{C808B81A-4302-4CBA-A272-D5640EA6955B}" type="pres">
      <dgm:prSet presAssocID="{DD59D809-0001-4D96-85A2-CFC1AB4DE360}" presName="vertTwo" presStyleCnt="0"/>
      <dgm:spPr/>
    </dgm:pt>
    <dgm:pt modelId="{A4CD5531-9583-4D1C-85A4-588AD512D41F}" type="pres">
      <dgm:prSet presAssocID="{DD59D809-0001-4D96-85A2-CFC1AB4DE360}" presName="txTwo" presStyleLbl="node2" presStyleIdx="0" presStyleCnt="6" custLinFactNeighborX="-3" custLinFactNeighborY="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8B633F-A5E7-481E-9395-502B0D76F497}" type="pres">
      <dgm:prSet presAssocID="{DD59D809-0001-4D96-85A2-CFC1AB4DE360}" presName="horzTwo" presStyleCnt="0"/>
      <dgm:spPr/>
    </dgm:pt>
    <dgm:pt modelId="{F6B5874B-FA40-44AB-A272-300F13310D9C}" type="pres">
      <dgm:prSet presAssocID="{029127D6-6C90-44A0-8E23-DEC953617AFF}" presName="sibSpaceTwo" presStyleCnt="0"/>
      <dgm:spPr/>
    </dgm:pt>
    <dgm:pt modelId="{E04973A7-0812-421E-A80C-414C4B040C53}" type="pres">
      <dgm:prSet presAssocID="{2903F135-AC12-4256-88EC-CD5B0D23886D}" presName="vertTwo" presStyleCnt="0"/>
      <dgm:spPr/>
    </dgm:pt>
    <dgm:pt modelId="{E640D80D-5AB9-4544-826A-61337322DE79}" type="pres">
      <dgm:prSet presAssocID="{2903F135-AC12-4256-88EC-CD5B0D23886D}" presName="txTwo" presStyleLbl="node2" presStyleIdx="1" presStyleCnt="6" custLinFactNeighborX="-1630" custLinFactNeighborY="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506C53-BB04-465D-9506-14AFC3F0E4F8}" type="pres">
      <dgm:prSet presAssocID="{2903F135-AC12-4256-88EC-CD5B0D23886D}" presName="horzTwo" presStyleCnt="0"/>
      <dgm:spPr/>
    </dgm:pt>
    <dgm:pt modelId="{3BCF01DE-AF99-45EF-9E6F-E9038C9F8020}" type="pres">
      <dgm:prSet presAssocID="{8002AFAB-1EB1-4490-86EE-957BB9050CCB}" presName="sibSpaceTwo" presStyleCnt="0"/>
      <dgm:spPr/>
    </dgm:pt>
    <dgm:pt modelId="{E07AE027-CBE2-4116-826A-019971535A57}" type="pres">
      <dgm:prSet presAssocID="{C0D18C09-1A7E-4BFF-BC72-6A913395D252}" presName="vertTwo" presStyleCnt="0"/>
      <dgm:spPr/>
    </dgm:pt>
    <dgm:pt modelId="{A599A82A-0C2F-45B7-BFE2-2D25E8708BDB}" type="pres">
      <dgm:prSet presAssocID="{C0D18C09-1A7E-4BFF-BC72-6A913395D252}" presName="txTwo" presStyleLbl="node2" presStyleIdx="2" presStyleCnt="6" custScaleX="1129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E1BAC0-CCAD-4555-AD3A-CA67D7F08E27}" type="pres">
      <dgm:prSet presAssocID="{C0D18C09-1A7E-4BFF-BC72-6A913395D252}" presName="horzTwo" presStyleCnt="0"/>
      <dgm:spPr/>
    </dgm:pt>
    <dgm:pt modelId="{7242AC34-5F81-43C7-9E7C-FCBFD757787C}" type="pres">
      <dgm:prSet presAssocID="{5418BF49-531C-48E6-8F05-3C6F21C90145}" presName="sibSpaceTwo" presStyleCnt="0"/>
      <dgm:spPr/>
    </dgm:pt>
    <dgm:pt modelId="{C5A41D1E-D0F7-4E5C-AC00-D791B346F35D}" type="pres">
      <dgm:prSet presAssocID="{373148C4-3AD5-4E09-B7D4-FF0CE9AF9131}" presName="vertTwo" presStyleCnt="0"/>
      <dgm:spPr/>
    </dgm:pt>
    <dgm:pt modelId="{D440299F-72AA-4169-A9B3-F3AB4370B33C}" type="pres">
      <dgm:prSet presAssocID="{373148C4-3AD5-4E09-B7D4-FF0CE9AF9131}" presName="txTwo" presStyleLbl="node2" presStyleIdx="3" presStyleCnt="6" custLinFactNeighborX="313" custLinFactNeighborY="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80BCC9-1C4A-4815-AF2A-234A5C080669}" type="pres">
      <dgm:prSet presAssocID="{373148C4-3AD5-4E09-B7D4-FF0CE9AF9131}" presName="horzTwo" presStyleCnt="0"/>
      <dgm:spPr/>
    </dgm:pt>
    <dgm:pt modelId="{5EA48DE3-473B-4D8B-80AF-9DDE4137BF1D}" type="pres">
      <dgm:prSet presAssocID="{5ED100A1-78F2-47EA-A2AF-343C45A8CAAE}" presName="sibSpaceTwo" presStyleCnt="0"/>
      <dgm:spPr/>
    </dgm:pt>
    <dgm:pt modelId="{8E26908D-37FC-4BC0-B5AE-7D6EFD20A29B}" type="pres">
      <dgm:prSet presAssocID="{567ADEA9-E430-466E-AFA7-4C9AEB306813}" presName="vertTwo" presStyleCnt="0"/>
      <dgm:spPr/>
    </dgm:pt>
    <dgm:pt modelId="{08AB0233-8425-4F12-BEEA-108D4914568F}" type="pres">
      <dgm:prSet presAssocID="{567ADEA9-E430-466E-AFA7-4C9AEB306813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157259-3C1A-4D81-A687-9247BFB1BEAB}" type="pres">
      <dgm:prSet presAssocID="{567ADEA9-E430-466E-AFA7-4C9AEB306813}" presName="horzTwo" presStyleCnt="0"/>
      <dgm:spPr/>
    </dgm:pt>
    <dgm:pt modelId="{B399D873-8021-45D7-B1EF-9D32B8A7CB56}" type="pres">
      <dgm:prSet presAssocID="{E0C4B1C2-0754-4591-9BAD-D66FA256CFDA}" presName="sibSpaceTwo" presStyleCnt="0"/>
      <dgm:spPr/>
    </dgm:pt>
    <dgm:pt modelId="{FB50AF2F-E046-44F4-B04A-FE265F2D9116}" type="pres">
      <dgm:prSet presAssocID="{A0103DD9-075C-426F-8F9A-C8936F05B462}" presName="vertTwo" presStyleCnt="0"/>
      <dgm:spPr/>
    </dgm:pt>
    <dgm:pt modelId="{E1E82722-3291-44DE-9054-20BF97D5C6EF}" type="pres">
      <dgm:prSet presAssocID="{A0103DD9-075C-426F-8F9A-C8936F05B462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A043E1-021E-43B1-94D4-A8EFE6FBC373}" type="pres">
      <dgm:prSet presAssocID="{A0103DD9-075C-426F-8F9A-C8936F05B462}" presName="horzTwo" presStyleCnt="0"/>
      <dgm:spPr/>
    </dgm:pt>
  </dgm:ptLst>
  <dgm:cxnLst>
    <dgm:cxn modelId="{9A1FDD83-7E61-4103-997C-F6F4A73F63F0}" srcId="{A7A10008-25A5-4E0E-91E0-65B6EEC8E269}" destId="{C0D18C09-1A7E-4BFF-BC72-6A913395D252}" srcOrd="2" destOrd="0" parTransId="{9D79A5D6-CAD3-4001-998F-6F1F1789A77B}" sibTransId="{5418BF49-531C-48E6-8F05-3C6F21C90145}"/>
    <dgm:cxn modelId="{499C01B2-6A18-4A78-88E2-7C72739C200E}" type="presOf" srcId="{A7A10008-25A5-4E0E-91E0-65B6EEC8E269}" destId="{851246C4-7145-4DAE-8E65-D88EF46C1890}" srcOrd="0" destOrd="0" presId="urn:microsoft.com/office/officeart/2005/8/layout/hierarchy4"/>
    <dgm:cxn modelId="{A34770AD-A8C9-407D-BBCF-E7A0FF09073A}" type="presOf" srcId="{2903F135-AC12-4256-88EC-CD5B0D23886D}" destId="{E640D80D-5AB9-4544-826A-61337322DE79}" srcOrd="0" destOrd="0" presId="urn:microsoft.com/office/officeart/2005/8/layout/hierarchy4"/>
    <dgm:cxn modelId="{4611E22E-541C-4C80-A477-A27E0FDEF1CC}" type="presOf" srcId="{AF7A9E75-F964-4EC2-AAF8-BA492FA8E0DC}" destId="{4F8E3A16-EDA2-446A-B2B8-463611F2BE5A}" srcOrd="0" destOrd="0" presId="urn:microsoft.com/office/officeart/2005/8/layout/hierarchy4"/>
    <dgm:cxn modelId="{B361E403-94C0-48FC-9901-C12FF2E9ABE4}" srcId="{AF7A9E75-F964-4EC2-AAF8-BA492FA8E0DC}" destId="{A7A10008-25A5-4E0E-91E0-65B6EEC8E269}" srcOrd="0" destOrd="0" parTransId="{AA115690-28AF-42F6-9F30-240F5C01311D}" sibTransId="{53BC9B20-CBC7-4A00-8D63-A96DE6F19631}"/>
    <dgm:cxn modelId="{104BEF17-DF04-45AD-AA2D-ECDC70393340}" type="presOf" srcId="{373148C4-3AD5-4E09-B7D4-FF0CE9AF9131}" destId="{D440299F-72AA-4169-A9B3-F3AB4370B33C}" srcOrd="0" destOrd="0" presId="urn:microsoft.com/office/officeart/2005/8/layout/hierarchy4"/>
    <dgm:cxn modelId="{12EC00FB-A75F-4055-BD6F-EEE7F214B999}" type="presOf" srcId="{A0103DD9-075C-426F-8F9A-C8936F05B462}" destId="{E1E82722-3291-44DE-9054-20BF97D5C6EF}" srcOrd="0" destOrd="0" presId="urn:microsoft.com/office/officeart/2005/8/layout/hierarchy4"/>
    <dgm:cxn modelId="{BBBF5264-DD7F-425F-9D62-D93AC90B702B}" type="presOf" srcId="{567ADEA9-E430-466E-AFA7-4C9AEB306813}" destId="{08AB0233-8425-4F12-BEEA-108D4914568F}" srcOrd="0" destOrd="0" presId="urn:microsoft.com/office/officeart/2005/8/layout/hierarchy4"/>
    <dgm:cxn modelId="{F8DB68B1-DB18-44BB-9381-357F1ECDF41B}" srcId="{A7A10008-25A5-4E0E-91E0-65B6EEC8E269}" destId="{567ADEA9-E430-466E-AFA7-4C9AEB306813}" srcOrd="4" destOrd="0" parTransId="{0F936389-10DF-42AF-8CFF-D87D0D820833}" sibTransId="{E0C4B1C2-0754-4591-9BAD-D66FA256CFDA}"/>
    <dgm:cxn modelId="{28525361-E912-4B1B-A8DE-926AF787B958}" srcId="{A7A10008-25A5-4E0E-91E0-65B6EEC8E269}" destId="{373148C4-3AD5-4E09-B7D4-FF0CE9AF9131}" srcOrd="3" destOrd="0" parTransId="{A643BB3F-A5BA-4471-9A59-4317EE2686F2}" sibTransId="{5ED100A1-78F2-47EA-A2AF-343C45A8CAAE}"/>
    <dgm:cxn modelId="{6674551F-955D-4EC2-A68C-370E5C4CC818}" type="presOf" srcId="{DD59D809-0001-4D96-85A2-CFC1AB4DE360}" destId="{A4CD5531-9583-4D1C-85A4-588AD512D41F}" srcOrd="0" destOrd="0" presId="urn:microsoft.com/office/officeart/2005/8/layout/hierarchy4"/>
    <dgm:cxn modelId="{19BDCF8F-CFEE-4814-A14B-CF9A4C3289FA}" type="presOf" srcId="{C0D18C09-1A7E-4BFF-BC72-6A913395D252}" destId="{A599A82A-0C2F-45B7-BFE2-2D25E8708BDB}" srcOrd="0" destOrd="0" presId="urn:microsoft.com/office/officeart/2005/8/layout/hierarchy4"/>
    <dgm:cxn modelId="{C4173493-ABAD-4A8B-844D-ADC227BE38C7}" srcId="{A7A10008-25A5-4E0E-91E0-65B6EEC8E269}" destId="{DD59D809-0001-4D96-85A2-CFC1AB4DE360}" srcOrd="0" destOrd="0" parTransId="{339F7659-238B-4B64-88F4-B69AB618D612}" sibTransId="{029127D6-6C90-44A0-8E23-DEC953617AFF}"/>
    <dgm:cxn modelId="{EEC7B079-6708-472F-B5E7-ED4E5DF4B2B6}" srcId="{A7A10008-25A5-4E0E-91E0-65B6EEC8E269}" destId="{A0103DD9-075C-426F-8F9A-C8936F05B462}" srcOrd="5" destOrd="0" parTransId="{21B8C463-7288-409D-8970-A07F678F4DD0}" sibTransId="{E4B14D88-9A77-41BF-A2D7-EFBFDA3ACECB}"/>
    <dgm:cxn modelId="{850006D3-7638-41D0-BE28-AF71C8476B0B}" srcId="{A7A10008-25A5-4E0E-91E0-65B6EEC8E269}" destId="{2903F135-AC12-4256-88EC-CD5B0D23886D}" srcOrd="1" destOrd="0" parTransId="{D1BDBB5C-55D9-4585-B6C2-D9FEEC42F4A5}" sibTransId="{8002AFAB-1EB1-4490-86EE-957BB9050CCB}"/>
    <dgm:cxn modelId="{59AFBD85-B76C-4B69-B368-51D37165FFF4}" type="presParOf" srcId="{4F8E3A16-EDA2-446A-B2B8-463611F2BE5A}" destId="{F95DEC04-9831-49A1-83C1-D28D85F02D6B}" srcOrd="0" destOrd="0" presId="urn:microsoft.com/office/officeart/2005/8/layout/hierarchy4"/>
    <dgm:cxn modelId="{8F40631C-5C36-4C02-82B5-5144EC910FD5}" type="presParOf" srcId="{F95DEC04-9831-49A1-83C1-D28D85F02D6B}" destId="{851246C4-7145-4DAE-8E65-D88EF46C1890}" srcOrd="0" destOrd="0" presId="urn:microsoft.com/office/officeart/2005/8/layout/hierarchy4"/>
    <dgm:cxn modelId="{1201DA7D-28E4-4144-AE77-CF6F7C3AE1CA}" type="presParOf" srcId="{F95DEC04-9831-49A1-83C1-D28D85F02D6B}" destId="{F2F7FF2D-C1C7-4ECC-9869-C0B3626A9B3D}" srcOrd="1" destOrd="0" presId="urn:microsoft.com/office/officeart/2005/8/layout/hierarchy4"/>
    <dgm:cxn modelId="{EA86EAD9-3BFE-46D3-8F54-2FFB0ADE655B}" type="presParOf" srcId="{F95DEC04-9831-49A1-83C1-D28D85F02D6B}" destId="{78AFC034-CF3B-40F6-BA47-E340E94C158B}" srcOrd="2" destOrd="0" presId="urn:microsoft.com/office/officeart/2005/8/layout/hierarchy4"/>
    <dgm:cxn modelId="{3A2BBF66-29D7-471C-A5FB-39E9B93C05C5}" type="presParOf" srcId="{78AFC034-CF3B-40F6-BA47-E340E94C158B}" destId="{C808B81A-4302-4CBA-A272-D5640EA6955B}" srcOrd="0" destOrd="0" presId="urn:microsoft.com/office/officeart/2005/8/layout/hierarchy4"/>
    <dgm:cxn modelId="{8B5FA575-9972-4247-9B06-60AB6E4B6E91}" type="presParOf" srcId="{C808B81A-4302-4CBA-A272-D5640EA6955B}" destId="{A4CD5531-9583-4D1C-85A4-588AD512D41F}" srcOrd="0" destOrd="0" presId="urn:microsoft.com/office/officeart/2005/8/layout/hierarchy4"/>
    <dgm:cxn modelId="{30EEED8D-AEC4-42DE-9335-0CD63DBA5F04}" type="presParOf" srcId="{C808B81A-4302-4CBA-A272-D5640EA6955B}" destId="{618B633F-A5E7-481E-9395-502B0D76F497}" srcOrd="1" destOrd="0" presId="urn:microsoft.com/office/officeart/2005/8/layout/hierarchy4"/>
    <dgm:cxn modelId="{94537A11-4C01-4482-AA2F-311BA709E455}" type="presParOf" srcId="{78AFC034-CF3B-40F6-BA47-E340E94C158B}" destId="{F6B5874B-FA40-44AB-A272-300F13310D9C}" srcOrd="1" destOrd="0" presId="urn:microsoft.com/office/officeart/2005/8/layout/hierarchy4"/>
    <dgm:cxn modelId="{E6CF288C-7A6C-469B-A051-670D6674154A}" type="presParOf" srcId="{78AFC034-CF3B-40F6-BA47-E340E94C158B}" destId="{E04973A7-0812-421E-A80C-414C4B040C53}" srcOrd="2" destOrd="0" presId="urn:microsoft.com/office/officeart/2005/8/layout/hierarchy4"/>
    <dgm:cxn modelId="{3A97EDF6-AE43-436D-AADC-53FB25479EAC}" type="presParOf" srcId="{E04973A7-0812-421E-A80C-414C4B040C53}" destId="{E640D80D-5AB9-4544-826A-61337322DE79}" srcOrd="0" destOrd="0" presId="urn:microsoft.com/office/officeart/2005/8/layout/hierarchy4"/>
    <dgm:cxn modelId="{F1470DB1-6AEB-41D2-BF38-A691CD0A047A}" type="presParOf" srcId="{E04973A7-0812-421E-A80C-414C4B040C53}" destId="{51506C53-BB04-465D-9506-14AFC3F0E4F8}" srcOrd="1" destOrd="0" presId="urn:microsoft.com/office/officeart/2005/8/layout/hierarchy4"/>
    <dgm:cxn modelId="{4BE1D9D9-6A61-46A0-B826-63BDDC21025C}" type="presParOf" srcId="{78AFC034-CF3B-40F6-BA47-E340E94C158B}" destId="{3BCF01DE-AF99-45EF-9E6F-E9038C9F8020}" srcOrd="3" destOrd="0" presId="urn:microsoft.com/office/officeart/2005/8/layout/hierarchy4"/>
    <dgm:cxn modelId="{D1F92181-9C21-4811-9032-C77CC9B8B404}" type="presParOf" srcId="{78AFC034-CF3B-40F6-BA47-E340E94C158B}" destId="{E07AE027-CBE2-4116-826A-019971535A57}" srcOrd="4" destOrd="0" presId="urn:microsoft.com/office/officeart/2005/8/layout/hierarchy4"/>
    <dgm:cxn modelId="{1648E2B4-9BE9-4147-9811-653CAB27B5D5}" type="presParOf" srcId="{E07AE027-CBE2-4116-826A-019971535A57}" destId="{A599A82A-0C2F-45B7-BFE2-2D25E8708BDB}" srcOrd="0" destOrd="0" presId="urn:microsoft.com/office/officeart/2005/8/layout/hierarchy4"/>
    <dgm:cxn modelId="{C9EDB8F5-4F1F-464E-8C0B-C2A46A687240}" type="presParOf" srcId="{E07AE027-CBE2-4116-826A-019971535A57}" destId="{55E1BAC0-CCAD-4555-AD3A-CA67D7F08E27}" srcOrd="1" destOrd="0" presId="urn:microsoft.com/office/officeart/2005/8/layout/hierarchy4"/>
    <dgm:cxn modelId="{8C230E08-78C2-475C-9056-74276C333A7B}" type="presParOf" srcId="{78AFC034-CF3B-40F6-BA47-E340E94C158B}" destId="{7242AC34-5F81-43C7-9E7C-FCBFD757787C}" srcOrd="5" destOrd="0" presId="urn:microsoft.com/office/officeart/2005/8/layout/hierarchy4"/>
    <dgm:cxn modelId="{AA6ABCD3-AB7D-4E9D-B30C-6679D6515F84}" type="presParOf" srcId="{78AFC034-CF3B-40F6-BA47-E340E94C158B}" destId="{C5A41D1E-D0F7-4E5C-AC00-D791B346F35D}" srcOrd="6" destOrd="0" presId="urn:microsoft.com/office/officeart/2005/8/layout/hierarchy4"/>
    <dgm:cxn modelId="{9FBF1798-CB45-45CC-8D7C-5351515129D0}" type="presParOf" srcId="{C5A41D1E-D0F7-4E5C-AC00-D791B346F35D}" destId="{D440299F-72AA-4169-A9B3-F3AB4370B33C}" srcOrd="0" destOrd="0" presId="urn:microsoft.com/office/officeart/2005/8/layout/hierarchy4"/>
    <dgm:cxn modelId="{61D4227D-103E-4EE9-9695-F64C01AA4B63}" type="presParOf" srcId="{C5A41D1E-D0F7-4E5C-AC00-D791B346F35D}" destId="{F680BCC9-1C4A-4815-AF2A-234A5C080669}" srcOrd="1" destOrd="0" presId="urn:microsoft.com/office/officeart/2005/8/layout/hierarchy4"/>
    <dgm:cxn modelId="{1B975F1D-EBD9-4F69-AEB5-8AC1522B2706}" type="presParOf" srcId="{78AFC034-CF3B-40F6-BA47-E340E94C158B}" destId="{5EA48DE3-473B-4D8B-80AF-9DDE4137BF1D}" srcOrd="7" destOrd="0" presId="urn:microsoft.com/office/officeart/2005/8/layout/hierarchy4"/>
    <dgm:cxn modelId="{3ACE61D0-84F1-45C1-9BD0-5A7F4D655137}" type="presParOf" srcId="{78AFC034-CF3B-40F6-BA47-E340E94C158B}" destId="{8E26908D-37FC-4BC0-B5AE-7D6EFD20A29B}" srcOrd="8" destOrd="0" presId="urn:microsoft.com/office/officeart/2005/8/layout/hierarchy4"/>
    <dgm:cxn modelId="{1189BAD3-0B3A-46FC-BF4A-6BFEACF508DA}" type="presParOf" srcId="{8E26908D-37FC-4BC0-B5AE-7D6EFD20A29B}" destId="{08AB0233-8425-4F12-BEEA-108D4914568F}" srcOrd="0" destOrd="0" presId="urn:microsoft.com/office/officeart/2005/8/layout/hierarchy4"/>
    <dgm:cxn modelId="{B92217BC-BFC1-46C0-AEC5-655A40C2BACB}" type="presParOf" srcId="{8E26908D-37FC-4BC0-B5AE-7D6EFD20A29B}" destId="{D4157259-3C1A-4D81-A687-9247BFB1BEAB}" srcOrd="1" destOrd="0" presId="urn:microsoft.com/office/officeart/2005/8/layout/hierarchy4"/>
    <dgm:cxn modelId="{2612A318-8E68-449A-9CB3-9BC353C7C073}" type="presParOf" srcId="{78AFC034-CF3B-40F6-BA47-E340E94C158B}" destId="{B399D873-8021-45D7-B1EF-9D32B8A7CB56}" srcOrd="9" destOrd="0" presId="urn:microsoft.com/office/officeart/2005/8/layout/hierarchy4"/>
    <dgm:cxn modelId="{943F9CF3-D429-4D19-8130-9A7B8E04E3E3}" type="presParOf" srcId="{78AFC034-CF3B-40F6-BA47-E340E94C158B}" destId="{FB50AF2F-E046-44F4-B04A-FE265F2D9116}" srcOrd="10" destOrd="0" presId="urn:microsoft.com/office/officeart/2005/8/layout/hierarchy4"/>
    <dgm:cxn modelId="{7DCE88F0-158B-4EA8-85F9-CA775CF6994B}" type="presParOf" srcId="{FB50AF2F-E046-44F4-B04A-FE265F2D9116}" destId="{E1E82722-3291-44DE-9054-20BF97D5C6EF}" srcOrd="0" destOrd="0" presId="urn:microsoft.com/office/officeart/2005/8/layout/hierarchy4"/>
    <dgm:cxn modelId="{23D1E40D-7C73-439E-B68F-7E862E2AF550}" type="presParOf" srcId="{FB50AF2F-E046-44F4-B04A-FE265F2D9116}" destId="{C8A043E1-021E-43B1-94D4-A8EFE6FBC37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7A9E75-F964-4EC2-AAF8-BA492FA8E0DC}" type="doc">
      <dgm:prSet loTypeId="urn:microsoft.com/office/officeart/2005/8/layout/hierarchy4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7A10008-25A5-4E0E-91E0-65B6EEC8E269}">
      <dgm:prSet phldrT="[Текст]" custT="1"/>
      <dgm:spPr>
        <a:solidFill>
          <a:srgbClr val="4DC58D">
            <a:alpha val="50000"/>
          </a:srgbClr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u="none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u="none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Основные задачи, выполненные в 2021 году</a:t>
          </a:r>
        </a:p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>
            <a:effectLst/>
          </a:endParaRPr>
        </a:p>
      </dgm:t>
    </dgm:pt>
    <dgm:pt modelId="{AA115690-28AF-42F6-9F30-240F5C01311D}" type="parTrans" cxnId="{B361E403-94C0-48FC-9901-C12FF2E9ABE4}">
      <dgm:prSet/>
      <dgm:spPr/>
      <dgm:t>
        <a:bodyPr/>
        <a:lstStyle/>
        <a:p>
          <a:endParaRPr lang="ru-RU"/>
        </a:p>
      </dgm:t>
    </dgm:pt>
    <dgm:pt modelId="{53BC9B20-CBC7-4A00-8D63-A96DE6F19631}" type="sibTrans" cxnId="{B361E403-94C0-48FC-9901-C12FF2E9ABE4}">
      <dgm:prSet/>
      <dgm:spPr/>
      <dgm:t>
        <a:bodyPr/>
        <a:lstStyle/>
        <a:p>
          <a:endParaRPr lang="ru-RU"/>
        </a:p>
      </dgm:t>
    </dgm:pt>
    <dgm:pt modelId="{DD59D809-0001-4D96-85A2-CFC1AB4DE360}">
      <dgm:prSet phldrT="[Текст]" custT="1"/>
      <dgm:spPr>
        <a:solidFill>
          <a:srgbClr val="4DC58D">
            <a:alpha val="50000"/>
          </a:srgbClr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Закупка имущества для восполнения и освежения резерва МТС для ликвидации ЧС</a:t>
          </a:r>
        </a:p>
        <a:p>
          <a:pPr marL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800" b="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3 146 единиц, на сумму – </a:t>
          </a:r>
        </a:p>
        <a:p>
          <a:pPr marL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800" b="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4,9 млн. рублей</a:t>
          </a:r>
        </a:p>
        <a:p>
          <a:pPr marL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800" b="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Динамика роста % составила 35% </a:t>
          </a:r>
          <a:endParaRPr lang="ru-RU" sz="18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F7659-238B-4B64-88F4-B69AB618D612}" type="parTrans" cxnId="{C4173493-ABAD-4A8B-844D-ADC227BE38C7}">
      <dgm:prSet/>
      <dgm:spPr/>
      <dgm:t>
        <a:bodyPr/>
        <a:lstStyle/>
        <a:p>
          <a:endParaRPr lang="ru-RU"/>
        </a:p>
      </dgm:t>
    </dgm:pt>
    <dgm:pt modelId="{029127D6-6C90-44A0-8E23-DEC953617AFF}" type="sibTrans" cxnId="{C4173493-ABAD-4A8B-844D-ADC227BE38C7}">
      <dgm:prSet/>
      <dgm:spPr/>
      <dgm:t>
        <a:bodyPr/>
        <a:lstStyle/>
        <a:p>
          <a:endParaRPr lang="ru-RU"/>
        </a:p>
      </dgm:t>
    </dgm:pt>
    <dgm:pt modelId="{C0D18C09-1A7E-4BFF-BC72-6A913395D252}">
      <dgm:prSet custT="1"/>
      <dgm:spPr>
        <a:solidFill>
          <a:srgbClr val="4DC58D">
            <a:alpha val="50000"/>
          </a:srgbClr>
        </a:solidFill>
      </dgm:spPr>
      <dgm:t>
        <a:bodyPr/>
        <a:lstStyle/>
        <a:p>
          <a:r>
            <a:rPr lang="ru-RU" sz="1800" b="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Прием ДГУ  в резерв</a:t>
          </a:r>
        </a:p>
        <a:p>
          <a:r>
            <a:rPr lang="ru-RU" sz="1800" b="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для ликвидации ЧС, </a:t>
          </a:r>
        </a:p>
        <a:p>
          <a:r>
            <a:rPr lang="ru-RU" sz="1800" b="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передача ППУА, подготовка документации по ремонту котельно</a:t>
          </a:r>
          <a:r>
            <a:rPr lang="ru-RU" sz="1800" b="0" dirty="0" smtClean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й </a:t>
          </a:r>
          <a:endParaRPr lang="ru-RU" sz="18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79A5D6-CAD3-4001-998F-6F1F1789A77B}" type="parTrans" cxnId="{9A1FDD83-7E61-4103-997C-F6F4A73F63F0}">
      <dgm:prSet/>
      <dgm:spPr/>
      <dgm:t>
        <a:bodyPr/>
        <a:lstStyle/>
        <a:p>
          <a:endParaRPr lang="ru-RU"/>
        </a:p>
      </dgm:t>
    </dgm:pt>
    <dgm:pt modelId="{5418BF49-531C-48E6-8F05-3C6F21C90145}" type="sibTrans" cxnId="{9A1FDD83-7E61-4103-997C-F6F4A73F63F0}">
      <dgm:prSet/>
      <dgm:spPr/>
      <dgm:t>
        <a:bodyPr/>
        <a:lstStyle/>
        <a:p>
          <a:endParaRPr lang="ru-RU"/>
        </a:p>
      </dgm:t>
    </dgm:pt>
    <dgm:pt modelId="{567ADEA9-E430-466E-AFA7-4C9AEB306813}">
      <dgm:prSet custT="1"/>
      <dgm:spPr>
        <a:solidFill>
          <a:srgbClr val="4DC58D">
            <a:alpha val="50000"/>
          </a:srgbClr>
        </a:solidFill>
      </dgm:spPr>
      <dgm:t>
        <a:bodyPr lIns="36000"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Проверки ГУ МЧС России по Красноярскому краю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Предоставлены ежеквартальные отчеты по имуществу резерва ЧС</a:t>
          </a:r>
          <a:endParaRPr lang="ru-RU" sz="18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C4B1C2-0754-4591-9BAD-D66FA256CFDA}" type="sibTrans" cxnId="{F8DB68B1-DB18-44BB-9381-357F1ECDF41B}">
      <dgm:prSet/>
      <dgm:spPr/>
      <dgm:t>
        <a:bodyPr/>
        <a:lstStyle/>
        <a:p>
          <a:endParaRPr lang="ru-RU"/>
        </a:p>
      </dgm:t>
    </dgm:pt>
    <dgm:pt modelId="{0F936389-10DF-42AF-8CFF-D87D0D820833}" type="parTrans" cxnId="{F8DB68B1-DB18-44BB-9381-357F1ECDF41B}">
      <dgm:prSet/>
      <dgm:spPr/>
      <dgm:t>
        <a:bodyPr/>
        <a:lstStyle/>
        <a:p>
          <a:endParaRPr lang="ru-RU"/>
        </a:p>
      </dgm:t>
    </dgm:pt>
    <dgm:pt modelId="{373148C4-3AD5-4E09-B7D4-FF0CE9AF9131}">
      <dgm:prSet custT="1"/>
      <dgm:spPr>
        <a:solidFill>
          <a:srgbClr val="4DC58D">
            <a:alpha val="50000"/>
          </a:srgbClr>
        </a:solidFill>
      </dgm:spPr>
      <dgm:t>
        <a:bodyPr lIns="0" rIns="36000" bIns="36000"/>
        <a:lstStyle/>
        <a:p>
          <a:pPr algn="ctr"/>
          <a:r>
            <a:rPr lang="ru-RU" altLang="ru-RU" sz="18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Обновление учетной документации </a:t>
          </a:r>
        </a:p>
        <a:p>
          <a:pPr algn="ctr"/>
          <a:r>
            <a:rPr lang="ru-RU" altLang="ru-RU" sz="18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 складах специального имущества</a:t>
          </a:r>
        </a:p>
        <a:p>
          <a:pPr algn="ctr"/>
          <a:r>
            <a:rPr lang="ru-RU" sz="18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о отправки гуманитарной помощи в Сирию</a:t>
          </a:r>
          <a:endParaRPr lang="ru-RU" sz="18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43BB3F-A5BA-4471-9A59-4317EE2686F2}" type="parTrans" cxnId="{28525361-E912-4B1B-A8DE-926AF787B958}">
      <dgm:prSet/>
      <dgm:spPr/>
      <dgm:t>
        <a:bodyPr/>
        <a:lstStyle/>
        <a:p>
          <a:endParaRPr lang="ru-RU"/>
        </a:p>
      </dgm:t>
    </dgm:pt>
    <dgm:pt modelId="{5ED100A1-78F2-47EA-A2AF-343C45A8CAAE}" type="sibTrans" cxnId="{28525361-E912-4B1B-A8DE-926AF787B958}">
      <dgm:prSet/>
      <dgm:spPr/>
      <dgm:t>
        <a:bodyPr/>
        <a:lstStyle/>
        <a:p>
          <a:endParaRPr lang="ru-RU"/>
        </a:p>
      </dgm:t>
    </dgm:pt>
    <dgm:pt modelId="{2903F135-AC12-4256-88EC-CD5B0D23886D}">
      <dgm:prSet custT="1"/>
      <dgm:spPr>
        <a:solidFill>
          <a:srgbClr val="4DC58D">
            <a:alpha val="50000"/>
          </a:srgbClr>
        </a:solidFill>
      </dgm:spPr>
      <dgm:t>
        <a:bodyPr/>
        <a:lstStyle/>
        <a:p>
          <a:r>
            <a:rPr lang="ru-RU" sz="18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Закупка имущества для основной деятельности учреждения на сумму 4,9 млн. рублей, </a:t>
          </a:r>
        </a:p>
        <a:p>
          <a:r>
            <a:rPr lang="ru-RU" sz="18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 оказания услуг заключено 4 контракта на сумму 1,3 млн. рублей</a:t>
          </a:r>
          <a:endParaRPr lang="ru-RU" sz="18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BDBB5C-55D9-4585-B6C2-D9FEEC42F4A5}" type="parTrans" cxnId="{850006D3-7638-41D0-BE28-AF71C8476B0B}">
      <dgm:prSet/>
      <dgm:spPr/>
      <dgm:t>
        <a:bodyPr/>
        <a:lstStyle/>
        <a:p>
          <a:endParaRPr lang="ru-RU"/>
        </a:p>
      </dgm:t>
    </dgm:pt>
    <dgm:pt modelId="{8002AFAB-1EB1-4490-86EE-957BB9050CCB}" type="sibTrans" cxnId="{850006D3-7638-41D0-BE28-AF71C8476B0B}">
      <dgm:prSet/>
      <dgm:spPr/>
      <dgm:t>
        <a:bodyPr/>
        <a:lstStyle/>
        <a:p>
          <a:endParaRPr lang="ru-RU"/>
        </a:p>
      </dgm:t>
    </dgm:pt>
    <dgm:pt modelId="{001A6FE1-6135-4572-820C-D294C0361BD2}">
      <dgm:prSet custT="1"/>
      <dgm:spPr>
        <a:solidFill>
          <a:srgbClr val="4DC58D">
            <a:alpha val="50000"/>
          </a:srgbClr>
        </a:solidFill>
      </dgm:spPr>
      <dgm:t>
        <a:bodyPr lIns="36000"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Внесение изменений в НПА правительства Красноярского края </a:t>
          </a:r>
          <a:endParaRPr lang="ru-RU" sz="18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DBE5B0-F524-4620-869B-860A33A3735A}" type="parTrans" cxnId="{06943994-E602-48D1-A389-26AB22F380C5}">
      <dgm:prSet/>
      <dgm:spPr/>
      <dgm:t>
        <a:bodyPr/>
        <a:lstStyle/>
        <a:p>
          <a:endParaRPr lang="ru-RU"/>
        </a:p>
      </dgm:t>
    </dgm:pt>
    <dgm:pt modelId="{2FE30CAB-E51F-49B8-A060-F1CFCD51A2FE}" type="sibTrans" cxnId="{06943994-E602-48D1-A389-26AB22F380C5}">
      <dgm:prSet/>
      <dgm:spPr/>
      <dgm:t>
        <a:bodyPr/>
        <a:lstStyle/>
        <a:p>
          <a:endParaRPr lang="ru-RU"/>
        </a:p>
      </dgm:t>
    </dgm:pt>
    <dgm:pt modelId="{4F8E3A16-EDA2-446A-B2B8-463611F2BE5A}" type="pres">
      <dgm:prSet presAssocID="{AF7A9E75-F964-4EC2-AAF8-BA492FA8E0D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95DEC04-9831-49A1-83C1-D28D85F02D6B}" type="pres">
      <dgm:prSet presAssocID="{A7A10008-25A5-4E0E-91E0-65B6EEC8E269}" presName="vertOne" presStyleCnt="0"/>
      <dgm:spPr/>
    </dgm:pt>
    <dgm:pt modelId="{851246C4-7145-4DAE-8E65-D88EF46C1890}" type="pres">
      <dgm:prSet presAssocID="{A7A10008-25A5-4E0E-91E0-65B6EEC8E269}" presName="txOne" presStyleLbl="node0" presStyleIdx="0" presStyleCnt="1" custScaleY="29760" custLinFactNeighborX="251" custLinFactNeighborY="-329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F7FF2D-C1C7-4ECC-9869-C0B3626A9B3D}" type="pres">
      <dgm:prSet presAssocID="{A7A10008-25A5-4E0E-91E0-65B6EEC8E269}" presName="parTransOne" presStyleCnt="0"/>
      <dgm:spPr/>
    </dgm:pt>
    <dgm:pt modelId="{78AFC034-CF3B-40F6-BA47-E340E94C158B}" type="pres">
      <dgm:prSet presAssocID="{A7A10008-25A5-4E0E-91E0-65B6EEC8E269}" presName="horzOne" presStyleCnt="0"/>
      <dgm:spPr/>
    </dgm:pt>
    <dgm:pt modelId="{C808B81A-4302-4CBA-A272-D5640EA6955B}" type="pres">
      <dgm:prSet presAssocID="{DD59D809-0001-4D96-85A2-CFC1AB4DE360}" presName="vertTwo" presStyleCnt="0"/>
      <dgm:spPr/>
    </dgm:pt>
    <dgm:pt modelId="{A4CD5531-9583-4D1C-85A4-588AD512D41F}" type="pres">
      <dgm:prSet presAssocID="{DD59D809-0001-4D96-85A2-CFC1AB4DE360}" presName="txTwo" presStyleLbl="node2" presStyleIdx="0" presStyleCnt="6" custScaleX="98977" custScaleY="121487" custLinFactNeighborX="-661" custLinFactNeighborY="-88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8B633F-A5E7-481E-9395-502B0D76F497}" type="pres">
      <dgm:prSet presAssocID="{DD59D809-0001-4D96-85A2-CFC1AB4DE360}" presName="horzTwo" presStyleCnt="0"/>
      <dgm:spPr/>
    </dgm:pt>
    <dgm:pt modelId="{F6B5874B-FA40-44AB-A272-300F13310D9C}" type="pres">
      <dgm:prSet presAssocID="{029127D6-6C90-44A0-8E23-DEC953617AFF}" presName="sibSpaceTwo" presStyleCnt="0"/>
      <dgm:spPr/>
    </dgm:pt>
    <dgm:pt modelId="{E04973A7-0812-421E-A80C-414C4B040C53}" type="pres">
      <dgm:prSet presAssocID="{2903F135-AC12-4256-88EC-CD5B0D23886D}" presName="vertTwo" presStyleCnt="0"/>
      <dgm:spPr/>
    </dgm:pt>
    <dgm:pt modelId="{E640D80D-5AB9-4544-826A-61337322DE79}" type="pres">
      <dgm:prSet presAssocID="{2903F135-AC12-4256-88EC-CD5B0D23886D}" presName="txTwo" presStyleLbl="node2" presStyleIdx="1" presStyleCnt="6" custScaleX="98789" custScaleY="121093" custLinFactNeighborX="-4739" custLinFactNeighborY="-87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506C53-BB04-465D-9506-14AFC3F0E4F8}" type="pres">
      <dgm:prSet presAssocID="{2903F135-AC12-4256-88EC-CD5B0D23886D}" presName="horzTwo" presStyleCnt="0"/>
      <dgm:spPr/>
    </dgm:pt>
    <dgm:pt modelId="{3BCF01DE-AF99-45EF-9E6F-E9038C9F8020}" type="pres">
      <dgm:prSet presAssocID="{8002AFAB-1EB1-4490-86EE-957BB9050CCB}" presName="sibSpaceTwo" presStyleCnt="0"/>
      <dgm:spPr/>
    </dgm:pt>
    <dgm:pt modelId="{E07AE027-CBE2-4116-826A-019971535A57}" type="pres">
      <dgm:prSet presAssocID="{C0D18C09-1A7E-4BFF-BC72-6A913395D252}" presName="vertTwo" presStyleCnt="0"/>
      <dgm:spPr/>
    </dgm:pt>
    <dgm:pt modelId="{A599A82A-0C2F-45B7-BFE2-2D25E8708BDB}" type="pres">
      <dgm:prSet presAssocID="{C0D18C09-1A7E-4BFF-BC72-6A913395D252}" presName="txTwo" presStyleLbl="node2" presStyleIdx="2" presStyleCnt="6" custScaleX="98668" custScaleY="120120" custLinFactNeighborX="-7853" custLinFactNeighborY="-76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E1BAC0-CCAD-4555-AD3A-CA67D7F08E27}" type="pres">
      <dgm:prSet presAssocID="{C0D18C09-1A7E-4BFF-BC72-6A913395D252}" presName="horzTwo" presStyleCnt="0"/>
      <dgm:spPr/>
    </dgm:pt>
    <dgm:pt modelId="{7242AC34-5F81-43C7-9E7C-FCBFD757787C}" type="pres">
      <dgm:prSet presAssocID="{5418BF49-531C-48E6-8F05-3C6F21C90145}" presName="sibSpaceTwo" presStyleCnt="0"/>
      <dgm:spPr/>
    </dgm:pt>
    <dgm:pt modelId="{C5A41D1E-D0F7-4E5C-AC00-D791B346F35D}" type="pres">
      <dgm:prSet presAssocID="{373148C4-3AD5-4E09-B7D4-FF0CE9AF9131}" presName="vertTwo" presStyleCnt="0"/>
      <dgm:spPr/>
    </dgm:pt>
    <dgm:pt modelId="{D440299F-72AA-4169-A9B3-F3AB4370B33C}" type="pres">
      <dgm:prSet presAssocID="{373148C4-3AD5-4E09-B7D4-FF0CE9AF9131}" presName="txTwo" presStyleLbl="node2" presStyleIdx="3" presStyleCnt="6" custScaleX="98668" custScaleY="120120" custLinFactNeighborX="-5108" custLinFactNeighborY="-77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80BCC9-1C4A-4815-AF2A-234A5C080669}" type="pres">
      <dgm:prSet presAssocID="{373148C4-3AD5-4E09-B7D4-FF0CE9AF9131}" presName="horzTwo" presStyleCnt="0"/>
      <dgm:spPr/>
    </dgm:pt>
    <dgm:pt modelId="{5EA48DE3-473B-4D8B-80AF-9DDE4137BF1D}" type="pres">
      <dgm:prSet presAssocID="{5ED100A1-78F2-47EA-A2AF-343C45A8CAAE}" presName="sibSpaceTwo" presStyleCnt="0"/>
      <dgm:spPr/>
    </dgm:pt>
    <dgm:pt modelId="{8E26908D-37FC-4BC0-B5AE-7D6EFD20A29B}" type="pres">
      <dgm:prSet presAssocID="{567ADEA9-E430-466E-AFA7-4C9AEB306813}" presName="vertTwo" presStyleCnt="0"/>
      <dgm:spPr/>
    </dgm:pt>
    <dgm:pt modelId="{08AB0233-8425-4F12-BEEA-108D4914568F}" type="pres">
      <dgm:prSet presAssocID="{567ADEA9-E430-466E-AFA7-4C9AEB306813}" presName="txTwo" presStyleLbl="node2" presStyleIdx="4" presStyleCnt="6" custScaleX="98515" custScaleY="120120" custLinFactNeighborX="-4433" custLinFactNeighborY="-77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157259-3C1A-4D81-A687-9247BFB1BEAB}" type="pres">
      <dgm:prSet presAssocID="{567ADEA9-E430-466E-AFA7-4C9AEB306813}" presName="horzTwo" presStyleCnt="0"/>
      <dgm:spPr/>
    </dgm:pt>
    <dgm:pt modelId="{B44FCB4F-C68D-4898-A890-A5D65B959189}" type="pres">
      <dgm:prSet presAssocID="{E0C4B1C2-0754-4591-9BAD-D66FA256CFDA}" presName="sibSpaceTwo" presStyleCnt="0"/>
      <dgm:spPr/>
    </dgm:pt>
    <dgm:pt modelId="{5ADC5DBC-A157-465C-8AF5-22A1B869E3BB}" type="pres">
      <dgm:prSet presAssocID="{001A6FE1-6135-4572-820C-D294C0361BD2}" presName="vertTwo" presStyleCnt="0"/>
      <dgm:spPr/>
    </dgm:pt>
    <dgm:pt modelId="{50B8F1DF-18E5-4573-A1D3-4871FDD524FD}" type="pres">
      <dgm:prSet presAssocID="{001A6FE1-6135-4572-820C-D294C0361BD2}" presName="txTwo" presStyleLbl="node2" presStyleIdx="5" presStyleCnt="6" custScaleX="98209" custScaleY="120120" custLinFactNeighborX="-8289" custLinFactNeighborY="-77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DCE5B9-87DA-412A-B3D5-081A59A7A0CB}" type="pres">
      <dgm:prSet presAssocID="{001A6FE1-6135-4572-820C-D294C0361BD2}" presName="horzTwo" presStyleCnt="0"/>
      <dgm:spPr/>
    </dgm:pt>
  </dgm:ptLst>
  <dgm:cxnLst>
    <dgm:cxn modelId="{9A1FDD83-7E61-4103-997C-F6F4A73F63F0}" srcId="{A7A10008-25A5-4E0E-91E0-65B6EEC8E269}" destId="{C0D18C09-1A7E-4BFF-BC72-6A913395D252}" srcOrd="2" destOrd="0" parTransId="{9D79A5D6-CAD3-4001-998F-6F1F1789A77B}" sibTransId="{5418BF49-531C-48E6-8F05-3C6F21C90145}"/>
    <dgm:cxn modelId="{F0E9F799-55DF-4981-9F2D-20B109EAB60D}" type="presOf" srcId="{373148C4-3AD5-4E09-B7D4-FF0CE9AF9131}" destId="{D440299F-72AA-4169-A9B3-F3AB4370B33C}" srcOrd="0" destOrd="0" presId="urn:microsoft.com/office/officeart/2005/8/layout/hierarchy4"/>
    <dgm:cxn modelId="{B361E403-94C0-48FC-9901-C12FF2E9ABE4}" srcId="{AF7A9E75-F964-4EC2-AAF8-BA492FA8E0DC}" destId="{A7A10008-25A5-4E0E-91E0-65B6EEC8E269}" srcOrd="0" destOrd="0" parTransId="{AA115690-28AF-42F6-9F30-240F5C01311D}" sibTransId="{53BC9B20-CBC7-4A00-8D63-A96DE6F19631}"/>
    <dgm:cxn modelId="{D927EF8A-D39E-4E6E-AEB8-E46F4B651841}" type="presOf" srcId="{A7A10008-25A5-4E0E-91E0-65B6EEC8E269}" destId="{851246C4-7145-4DAE-8E65-D88EF46C1890}" srcOrd="0" destOrd="0" presId="urn:microsoft.com/office/officeart/2005/8/layout/hierarchy4"/>
    <dgm:cxn modelId="{ACEF8A6E-DF1C-4D35-8152-B5A77682592B}" type="presOf" srcId="{DD59D809-0001-4D96-85A2-CFC1AB4DE360}" destId="{A4CD5531-9583-4D1C-85A4-588AD512D41F}" srcOrd="0" destOrd="0" presId="urn:microsoft.com/office/officeart/2005/8/layout/hierarchy4"/>
    <dgm:cxn modelId="{06943994-E602-48D1-A389-26AB22F380C5}" srcId="{A7A10008-25A5-4E0E-91E0-65B6EEC8E269}" destId="{001A6FE1-6135-4572-820C-D294C0361BD2}" srcOrd="5" destOrd="0" parTransId="{99DBE5B0-F524-4620-869B-860A33A3735A}" sibTransId="{2FE30CAB-E51F-49B8-A060-F1CFCD51A2FE}"/>
    <dgm:cxn modelId="{A82561A2-EFDB-4A1F-8EE2-123535A0CA59}" type="presOf" srcId="{C0D18C09-1A7E-4BFF-BC72-6A913395D252}" destId="{A599A82A-0C2F-45B7-BFE2-2D25E8708BDB}" srcOrd="0" destOrd="0" presId="urn:microsoft.com/office/officeart/2005/8/layout/hierarchy4"/>
    <dgm:cxn modelId="{F8DB68B1-DB18-44BB-9381-357F1ECDF41B}" srcId="{A7A10008-25A5-4E0E-91E0-65B6EEC8E269}" destId="{567ADEA9-E430-466E-AFA7-4C9AEB306813}" srcOrd="4" destOrd="0" parTransId="{0F936389-10DF-42AF-8CFF-D87D0D820833}" sibTransId="{E0C4B1C2-0754-4591-9BAD-D66FA256CFDA}"/>
    <dgm:cxn modelId="{3A48B6DC-25AA-4448-9ACF-A55B8C25DDB1}" type="presOf" srcId="{2903F135-AC12-4256-88EC-CD5B0D23886D}" destId="{E640D80D-5AB9-4544-826A-61337322DE79}" srcOrd="0" destOrd="0" presId="urn:microsoft.com/office/officeart/2005/8/layout/hierarchy4"/>
    <dgm:cxn modelId="{28525361-E912-4B1B-A8DE-926AF787B958}" srcId="{A7A10008-25A5-4E0E-91E0-65B6EEC8E269}" destId="{373148C4-3AD5-4E09-B7D4-FF0CE9AF9131}" srcOrd="3" destOrd="0" parTransId="{A643BB3F-A5BA-4471-9A59-4317EE2686F2}" sibTransId="{5ED100A1-78F2-47EA-A2AF-343C45A8CAAE}"/>
    <dgm:cxn modelId="{09EEFE53-8EB4-49B2-A1E2-9F47A599A933}" type="presOf" srcId="{567ADEA9-E430-466E-AFA7-4C9AEB306813}" destId="{08AB0233-8425-4F12-BEEA-108D4914568F}" srcOrd="0" destOrd="0" presId="urn:microsoft.com/office/officeart/2005/8/layout/hierarchy4"/>
    <dgm:cxn modelId="{C4173493-ABAD-4A8B-844D-ADC227BE38C7}" srcId="{A7A10008-25A5-4E0E-91E0-65B6EEC8E269}" destId="{DD59D809-0001-4D96-85A2-CFC1AB4DE360}" srcOrd="0" destOrd="0" parTransId="{339F7659-238B-4B64-88F4-B69AB618D612}" sibTransId="{029127D6-6C90-44A0-8E23-DEC953617AFF}"/>
    <dgm:cxn modelId="{99F1E33C-1621-4B6B-AE42-47575BC888B5}" type="presOf" srcId="{AF7A9E75-F964-4EC2-AAF8-BA492FA8E0DC}" destId="{4F8E3A16-EDA2-446A-B2B8-463611F2BE5A}" srcOrd="0" destOrd="0" presId="urn:microsoft.com/office/officeart/2005/8/layout/hierarchy4"/>
    <dgm:cxn modelId="{5501A434-236C-4717-90D7-82FA2ED38A94}" type="presOf" srcId="{001A6FE1-6135-4572-820C-D294C0361BD2}" destId="{50B8F1DF-18E5-4573-A1D3-4871FDD524FD}" srcOrd="0" destOrd="0" presId="urn:microsoft.com/office/officeart/2005/8/layout/hierarchy4"/>
    <dgm:cxn modelId="{850006D3-7638-41D0-BE28-AF71C8476B0B}" srcId="{A7A10008-25A5-4E0E-91E0-65B6EEC8E269}" destId="{2903F135-AC12-4256-88EC-CD5B0D23886D}" srcOrd="1" destOrd="0" parTransId="{D1BDBB5C-55D9-4585-B6C2-D9FEEC42F4A5}" sibTransId="{8002AFAB-1EB1-4490-86EE-957BB9050CCB}"/>
    <dgm:cxn modelId="{723498B3-CD36-4431-96CA-5FF7A184A8BC}" type="presParOf" srcId="{4F8E3A16-EDA2-446A-B2B8-463611F2BE5A}" destId="{F95DEC04-9831-49A1-83C1-D28D85F02D6B}" srcOrd="0" destOrd="0" presId="urn:microsoft.com/office/officeart/2005/8/layout/hierarchy4"/>
    <dgm:cxn modelId="{EFEBECE4-EA55-490A-85F7-671DE223AAF6}" type="presParOf" srcId="{F95DEC04-9831-49A1-83C1-D28D85F02D6B}" destId="{851246C4-7145-4DAE-8E65-D88EF46C1890}" srcOrd="0" destOrd="0" presId="urn:microsoft.com/office/officeart/2005/8/layout/hierarchy4"/>
    <dgm:cxn modelId="{2522D978-5F23-4F7F-AAF0-9EFAC34F238F}" type="presParOf" srcId="{F95DEC04-9831-49A1-83C1-D28D85F02D6B}" destId="{F2F7FF2D-C1C7-4ECC-9869-C0B3626A9B3D}" srcOrd="1" destOrd="0" presId="urn:microsoft.com/office/officeart/2005/8/layout/hierarchy4"/>
    <dgm:cxn modelId="{194881B6-2661-4DD9-A44E-F6B979F5EA94}" type="presParOf" srcId="{F95DEC04-9831-49A1-83C1-D28D85F02D6B}" destId="{78AFC034-CF3B-40F6-BA47-E340E94C158B}" srcOrd="2" destOrd="0" presId="urn:microsoft.com/office/officeart/2005/8/layout/hierarchy4"/>
    <dgm:cxn modelId="{8C5E38F0-651D-4FF7-8731-5F50DD9A0A8E}" type="presParOf" srcId="{78AFC034-CF3B-40F6-BA47-E340E94C158B}" destId="{C808B81A-4302-4CBA-A272-D5640EA6955B}" srcOrd="0" destOrd="0" presId="urn:microsoft.com/office/officeart/2005/8/layout/hierarchy4"/>
    <dgm:cxn modelId="{3BBBA47D-2CEE-471B-AF82-27B658C0E9C0}" type="presParOf" srcId="{C808B81A-4302-4CBA-A272-D5640EA6955B}" destId="{A4CD5531-9583-4D1C-85A4-588AD512D41F}" srcOrd="0" destOrd="0" presId="urn:microsoft.com/office/officeart/2005/8/layout/hierarchy4"/>
    <dgm:cxn modelId="{21BD5EAD-9334-47DA-877A-ADB942698924}" type="presParOf" srcId="{C808B81A-4302-4CBA-A272-D5640EA6955B}" destId="{618B633F-A5E7-481E-9395-502B0D76F497}" srcOrd="1" destOrd="0" presId="urn:microsoft.com/office/officeart/2005/8/layout/hierarchy4"/>
    <dgm:cxn modelId="{FB708A1A-5619-426D-B15F-E275A2E9327C}" type="presParOf" srcId="{78AFC034-CF3B-40F6-BA47-E340E94C158B}" destId="{F6B5874B-FA40-44AB-A272-300F13310D9C}" srcOrd="1" destOrd="0" presId="urn:microsoft.com/office/officeart/2005/8/layout/hierarchy4"/>
    <dgm:cxn modelId="{83F4CF42-455C-4079-8CEA-14D55D5C4FFC}" type="presParOf" srcId="{78AFC034-CF3B-40F6-BA47-E340E94C158B}" destId="{E04973A7-0812-421E-A80C-414C4B040C53}" srcOrd="2" destOrd="0" presId="urn:microsoft.com/office/officeart/2005/8/layout/hierarchy4"/>
    <dgm:cxn modelId="{CBB59EA6-C41C-4908-BBCA-060EAE389D41}" type="presParOf" srcId="{E04973A7-0812-421E-A80C-414C4B040C53}" destId="{E640D80D-5AB9-4544-826A-61337322DE79}" srcOrd="0" destOrd="0" presId="urn:microsoft.com/office/officeart/2005/8/layout/hierarchy4"/>
    <dgm:cxn modelId="{20F9B9EC-251B-41FB-989A-471026D8B205}" type="presParOf" srcId="{E04973A7-0812-421E-A80C-414C4B040C53}" destId="{51506C53-BB04-465D-9506-14AFC3F0E4F8}" srcOrd="1" destOrd="0" presId="urn:microsoft.com/office/officeart/2005/8/layout/hierarchy4"/>
    <dgm:cxn modelId="{D2C77C8C-9F69-4833-A135-5540CC7D5405}" type="presParOf" srcId="{78AFC034-CF3B-40F6-BA47-E340E94C158B}" destId="{3BCF01DE-AF99-45EF-9E6F-E9038C9F8020}" srcOrd="3" destOrd="0" presId="urn:microsoft.com/office/officeart/2005/8/layout/hierarchy4"/>
    <dgm:cxn modelId="{5F99FA77-E53A-477B-B14F-40986BFF2533}" type="presParOf" srcId="{78AFC034-CF3B-40F6-BA47-E340E94C158B}" destId="{E07AE027-CBE2-4116-826A-019971535A57}" srcOrd="4" destOrd="0" presId="urn:microsoft.com/office/officeart/2005/8/layout/hierarchy4"/>
    <dgm:cxn modelId="{BB8576C2-543D-4D83-B4C4-503F0B3475DD}" type="presParOf" srcId="{E07AE027-CBE2-4116-826A-019971535A57}" destId="{A599A82A-0C2F-45B7-BFE2-2D25E8708BDB}" srcOrd="0" destOrd="0" presId="urn:microsoft.com/office/officeart/2005/8/layout/hierarchy4"/>
    <dgm:cxn modelId="{BE6AB3C6-8EED-4D29-8971-47E00CDDE77C}" type="presParOf" srcId="{E07AE027-CBE2-4116-826A-019971535A57}" destId="{55E1BAC0-CCAD-4555-AD3A-CA67D7F08E27}" srcOrd="1" destOrd="0" presId="urn:microsoft.com/office/officeart/2005/8/layout/hierarchy4"/>
    <dgm:cxn modelId="{FDDA009A-618D-4572-ACF7-E7CAFE81B4B5}" type="presParOf" srcId="{78AFC034-CF3B-40F6-BA47-E340E94C158B}" destId="{7242AC34-5F81-43C7-9E7C-FCBFD757787C}" srcOrd="5" destOrd="0" presId="urn:microsoft.com/office/officeart/2005/8/layout/hierarchy4"/>
    <dgm:cxn modelId="{7D4BB63E-611F-44C7-BA77-D25967A4AB26}" type="presParOf" srcId="{78AFC034-CF3B-40F6-BA47-E340E94C158B}" destId="{C5A41D1E-D0F7-4E5C-AC00-D791B346F35D}" srcOrd="6" destOrd="0" presId="urn:microsoft.com/office/officeart/2005/8/layout/hierarchy4"/>
    <dgm:cxn modelId="{AE565C23-EBB1-40A9-A287-1F71ACA67D11}" type="presParOf" srcId="{C5A41D1E-D0F7-4E5C-AC00-D791B346F35D}" destId="{D440299F-72AA-4169-A9B3-F3AB4370B33C}" srcOrd="0" destOrd="0" presId="urn:microsoft.com/office/officeart/2005/8/layout/hierarchy4"/>
    <dgm:cxn modelId="{D4CA2E05-4FB7-48E5-B589-47ECD4002EDB}" type="presParOf" srcId="{C5A41D1E-D0F7-4E5C-AC00-D791B346F35D}" destId="{F680BCC9-1C4A-4815-AF2A-234A5C080669}" srcOrd="1" destOrd="0" presId="urn:microsoft.com/office/officeart/2005/8/layout/hierarchy4"/>
    <dgm:cxn modelId="{F25125BC-F8EC-4476-904B-825B1957B210}" type="presParOf" srcId="{78AFC034-CF3B-40F6-BA47-E340E94C158B}" destId="{5EA48DE3-473B-4D8B-80AF-9DDE4137BF1D}" srcOrd="7" destOrd="0" presId="urn:microsoft.com/office/officeart/2005/8/layout/hierarchy4"/>
    <dgm:cxn modelId="{9984B684-683F-4DCC-AE1A-09753AF40BD3}" type="presParOf" srcId="{78AFC034-CF3B-40F6-BA47-E340E94C158B}" destId="{8E26908D-37FC-4BC0-B5AE-7D6EFD20A29B}" srcOrd="8" destOrd="0" presId="urn:microsoft.com/office/officeart/2005/8/layout/hierarchy4"/>
    <dgm:cxn modelId="{0700C3AB-47C5-494B-96C8-057F29C44ACD}" type="presParOf" srcId="{8E26908D-37FC-4BC0-B5AE-7D6EFD20A29B}" destId="{08AB0233-8425-4F12-BEEA-108D4914568F}" srcOrd="0" destOrd="0" presId="urn:microsoft.com/office/officeart/2005/8/layout/hierarchy4"/>
    <dgm:cxn modelId="{AE58F203-37BB-4972-94E0-4CD866EA7700}" type="presParOf" srcId="{8E26908D-37FC-4BC0-B5AE-7D6EFD20A29B}" destId="{D4157259-3C1A-4D81-A687-9247BFB1BEAB}" srcOrd="1" destOrd="0" presId="urn:microsoft.com/office/officeart/2005/8/layout/hierarchy4"/>
    <dgm:cxn modelId="{C678D6D8-F488-44C9-A34A-11A2F961BD06}" type="presParOf" srcId="{78AFC034-CF3B-40F6-BA47-E340E94C158B}" destId="{B44FCB4F-C68D-4898-A890-A5D65B959189}" srcOrd="9" destOrd="0" presId="urn:microsoft.com/office/officeart/2005/8/layout/hierarchy4"/>
    <dgm:cxn modelId="{374DAF8D-0F1E-44B8-A683-E9063D153BAD}" type="presParOf" srcId="{78AFC034-CF3B-40F6-BA47-E340E94C158B}" destId="{5ADC5DBC-A157-465C-8AF5-22A1B869E3BB}" srcOrd="10" destOrd="0" presId="urn:microsoft.com/office/officeart/2005/8/layout/hierarchy4"/>
    <dgm:cxn modelId="{F4E7E3EF-1541-46FE-8866-21B1137C94BD}" type="presParOf" srcId="{5ADC5DBC-A157-465C-8AF5-22A1B869E3BB}" destId="{50B8F1DF-18E5-4573-A1D3-4871FDD524FD}" srcOrd="0" destOrd="0" presId="urn:microsoft.com/office/officeart/2005/8/layout/hierarchy4"/>
    <dgm:cxn modelId="{26DD16A1-6D79-40B0-B2B5-778D608E2876}" type="presParOf" srcId="{5ADC5DBC-A157-465C-8AF5-22A1B869E3BB}" destId="{8CDCE5B9-87DA-412A-B3D5-081A59A7A0C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7A9E75-F964-4EC2-AAF8-BA492FA8E0DC}" type="doc">
      <dgm:prSet loTypeId="urn:microsoft.com/office/officeart/2005/8/layout/hierarchy4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7A10008-25A5-4E0E-91E0-65B6EEC8E269}">
      <dgm:prSet phldrT="[Текст]" custT="1"/>
      <dgm:spPr>
        <a:solidFill>
          <a:srgbClr val="70AD47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u="none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Основные задачи, выполненные в 2021 году</a:t>
          </a:r>
        </a:p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115690-28AF-42F6-9F30-240F5C01311D}" type="parTrans" cxnId="{B361E403-94C0-48FC-9901-C12FF2E9ABE4}">
      <dgm:prSet/>
      <dgm:spPr/>
      <dgm:t>
        <a:bodyPr/>
        <a:lstStyle/>
        <a:p>
          <a:endParaRPr lang="ru-RU"/>
        </a:p>
      </dgm:t>
    </dgm:pt>
    <dgm:pt modelId="{53BC9B20-CBC7-4A00-8D63-A96DE6F19631}" type="sibTrans" cxnId="{B361E403-94C0-48FC-9901-C12FF2E9ABE4}">
      <dgm:prSet/>
      <dgm:spPr/>
      <dgm:t>
        <a:bodyPr/>
        <a:lstStyle/>
        <a:p>
          <a:endParaRPr lang="ru-RU"/>
        </a:p>
      </dgm:t>
    </dgm:pt>
    <dgm:pt modelId="{DD59D809-0001-4D96-85A2-CFC1AB4DE360}">
      <dgm:prSet phldrT="[Текст]" custT="1"/>
      <dgm:spPr>
        <a:solidFill>
          <a:srgbClr val="70AD47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dirty="0" smtClean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</a:t>
          </a:r>
          <a:r>
            <a:rPr lang="en-US" sz="1600" b="0" dirty="0" smtClean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dirty="0" smtClean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 заключение 28 государственных контрактов по обеспечению жизнедеятельности сотрудников,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dirty="0" smtClean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объектов Учреждения; по закупкам малого объёма приобретены товары, строительные, расходные материалы, прочие услуги.</a:t>
          </a:r>
          <a:endParaRPr lang="ru-RU" sz="16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F7659-238B-4B64-88F4-B69AB618D612}" type="parTrans" cxnId="{C4173493-ABAD-4A8B-844D-ADC227BE38C7}">
      <dgm:prSet/>
      <dgm:spPr/>
      <dgm:t>
        <a:bodyPr/>
        <a:lstStyle/>
        <a:p>
          <a:endParaRPr lang="ru-RU"/>
        </a:p>
      </dgm:t>
    </dgm:pt>
    <dgm:pt modelId="{029127D6-6C90-44A0-8E23-DEC953617AFF}" type="sibTrans" cxnId="{C4173493-ABAD-4A8B-844D-ADC227BE38C7}">
      <dgm:prSet/>
      <dgm:spPr/>
      <dgm:t>
        <a:bodyPr/>
        <a:lstStyle/>
        <a:p>
          <a:endParaRPr lang="ru-RU"/>
        </a:p>
      </dgm:t>
    </dgm:pt>
    <dgm:pt modelId="{C0D18C09-1A7E-4BFF-BC72-6A913395D252}">
      <dgm:prSet custT="1"/>
      <dgm:spPr>
        <a:solidFill>
          <a:srgbClr val="70AD47"/>
        </a:solidFill>
      </dgm:spPr>
      <dgm:t>
        <a:bodyPr/>
        <a:lstStyle/>
        <a:p>
          <a:r>
            <a:rPr lang="ru-RU" sz="1600" b="0" dirty="0" smtClean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здания в надлежащем состоянии в соответствие с действующими санитарно-гигиеническими, противопожарным нормами и правилам; контроль за исправностью инженерного оборудования (лифты, освещение, вентиляция, отопление)</a:t>
          </a:r>
        </a:p>
      </dgm:t>
    </dgm:pt>
    <dgm:pt modelId="{9D79A5D6-CAD3-4001-998F-6F1F1789A77B}" type="parTrans" cxnId="{9A1FDD83-7E61-4103-997C-F6F4A73F63F0}">
      <dgm:prSet/>
      <dgm:spPr/>
      <dgm:t>
        <a:bodyPr/>
        <a:lstStyle/>
        <a:p>
          <a:endParaRPr lang="ru-RU"/>
        </a:p>
      </dgm:t>
    </dgm:pt>
    <dgm:pt modelId="{5418BF49-531C-48E6-8F05-3C6F21C90145}" type="sibTrans" cxnId="{9A1FDD83-7E61-4103-997C-F6F4A73F63F0}">
      <dgm:prSet/>
      <dgm:spPr/>
      <dgm:t>
        <a:bodyPr/>
        <a:lstStyle/>
        <a:p>
          <a:endParaRPr lang="ru-RU"/>
        </a:p>
      </dgm:t>
    </dgm:pt>
    <dgm:pt modelId="{373148C4-3AD5-4E09-B7D4-FF0CE9AF9131}">
      <dgm:prSet custT="1"/>
      <dgm:spPr>
        <a:solidFill>
          <a:srgbClr val="70AD47"/>
        </a:solidFill>
      </dgm:spPr>
      <dgm:t>
        <a:bodyPr lIns="0" rIns="36000" bIns="36000"/>
        <a:lstStyle/>
        <a:p>
          <a:pPr algn="ctr"/>
          <a:r>
            <a:rPr lang="ru-RU" altLang="ru-RU" sz="16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сметной документации на текущий и капитальный ремонты основных фондов Учреждения</a:t>
          </a:r>
          <a:endParaRPr lang="ru-RU" sz="16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43BB3F-A5BA-4471-9A59-4317EE2686F2}" type="parTrans" cxnId="{28525361-E912-4B1B-A8DE-926AF787B958}">
      <dgm:prSet/>
      <dgm:spPr/>
      <dgm:t>
        <a:bodyPr/>
        <a:lstStyle/>
        <a:p>
          <a:endParaRPr lang="ru-RU"/>
        </a:p>
      </dgm:t>
    </dgm:pt>
    <dgm:pt modelId="{5ED100A1-78F2-47EA-A2AF-343C45A8CAAE}" type="sibTrans" cxnId="{28525361-E912-4B1B-A8DE-926AF787B958}">
      <dgm:prSet/>
      <dgm:spPr/>
      <dgm:t>
        <a:bodyPr/>
        <a:lstStyle/>
        <a:p>
          <a:endParaRPr lang="ru-RU"/>
        </a:p>
      </dgm:t>
    </dgm:pt>
    <dgm:pt modelId="{2903F135-AC12-4256-88EC-CD5B0D23886D}">
      <dgm:prSet custT="1"/>
      <dgm:spPr>
        <a:solidFill>
          <a:srgbClr val="70AD47"/>
        </a:solidFill>
      </dgm:spPr>
      <dgm:t>
        <a:bodyPr/>
        <a:lstStyle/>
        <a:p>
          <a:endParaRPr lang="ru-RU" sz="1600" b="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6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проведение переезда Учреждения на ул. Лесная д.2а/18; после строительная уборка здания, закупка и установка жалюзи, организация обслуживания пожарной сигнализации, лифтов, вентиляции.</a:t>
          </a:r>
        </a:p>
        <a:p>
          <a:r>
            <a:rPr lang="ru-RU" sz="16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Установлены электрические и информационные розетки. Организованы: ежедневная уборка помещений, вывоз ТКО.</a:t>
          </a:r>
        </a:p>
        <a:p>
          <a:r>
            <a:rPr lang="ru-RU" sz="16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Устранение последствий потопа - июнь 2021.</a:t>
          </a:r>
        </a:p>
        <a:p>
          <a:endParaRPr lang="ru-RU" sz="16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BDBB5C-55D9-4585-B6C2-D9FEEC42F4A5}" type="parTrans" cxnId="{850006D3-7638-41D0-BE28-AF71C8476B0B}">
      <dgm:prSet/>
      <dgm:spPr/>
      <dgm:t>
        <a:bodyPr/>
        <a:lstStyle/>
        <a:p>
          <a:endParaRPr lang="ru-RU"/>
        </a:p>
      </dgm:t>
    </dgm:pt>
    <dgm:pt modelId="{8002AFAB-1EB1-4490-86EE-957BB9050CCB}" type="sibTrans" cxnId="{850006D3-7638-41D0-BE28-AF71C8476B0B}">
      <dgm:prSet/>
      <dgm:spPr/>
      <dgm:t>
        <a:bodyPr/>
        <a:lstStyle/>
        <a:p>
          <a:endParaRPr lang="ru-RU"/>
        </a:p>
      </dgm:t>
    </dgm:pt>
    <dgm:pt modelId="{FB4805AD-270C-40D6-BB15-2512F8CC2A7E}">
      <dgm:prSet custT="1"/>
      <dgm:spPr/>
      <dgm:t>
        <a:bodyPr/>
        <a:lstStyle/>
        <a:p>
          <a:r>
            <a:rPr lang="ru-RU" sz="1600" b="0" dirty="0" smtClean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Ежемесячно сотрудниками отдела производилась выписка необходимых документов и передача товарно-материальных ценностей                    в структурные подразделения Учреждения согласно поданным заявкам. </a:t>
          </a:r>
        </a:p>
      </dgm:t>
    </dgm:pt>
    <dgm:pt modelId="{10C00D79-59CA-4289-8690-DC74CCEC07F1}" type="parTrans" cxnId="{9582F343-0A1E-4255-A17B-5BB7951C5941}">
      <dgm:prSet/>
      <dgm:spPr/>
      <dgm:t>
        <a:bodyPr/>
        <a:lstStyle/>
        <a:p>
          <a:endParaRPr lang="ru-RU"/>
        </a:p>
      </dgm:t>
    </dgm:pt>
    <dgm:pt modelId="{D1399715-FEC6-415D-ACCD-E32280FCE6B9}" type="sibTrans" cxnId="{9582F343-0A1E-4255-A17B-5BB7951C5941}">
      <dgm:prSet/>
      <dgm:spPr/>
      <dgm:t>
        <a:bodyPr/>
        <a:lstStyle/>
        <a:p>
          <a:endParaRPr lang="ru-RU"/>
        </a:p>
      </dgm:t>
    </dgm:pt>
    <dgm:pt modelId="{4F8E3A16-EDA2-446A-B2B8-463611F2BE5A}" type="pres">
      <dgm:prSet presAssocID="{AF7A9E75-F964-4EC2-AAF8-BA492FA8E0D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95DEC04-9831-49A1-83C1-D28D85F02D6B}" type="pres">
      <dgm:prSet presAssocID="{A7A10008-25A5-4E0E-91E0-65B6EEC8E269}" presName="vertOne" presStyleCnt="0"/>
      <dgm:spPr/>
    </dgm:pt>
    <dgm:pt modelId="{851246C4-7145-4DAE-8E65-D88EF46C1890}" type="pres">
      <dgm:prSet presAssocID="{A7A10008-25A5-4E0E-91E0-65B6EEC8E269}" presName="txOne" presStyleLbl="node0" presStyleIdx="0" presStyleCnt="1" custScaleY="29760" custLinFactNeighborX="251" custLinFactNeighborY="-329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F7FF2D-C1C7-4ECC-9869-C0B3626A9B3D}" type="pres">
      <dgm:prSet presAssocID="{A7A10008-25A5-4E0E-91E0-65B6EEC8E269}" presName="parTransOne" presStyleCnt="0"/>
      <dgm:spPr/>
    </dgm:pt>
    <dgm:pt modelId="{78AFC034-CF3B-40F6-BA47-E340E94C158B}" type="pres">
      <dgm:prSet presAssocID="{A7A10008-25A5-4E0E-91E0-65B6EEC8E269}" presName="horzOne" presStyleCnt="0"/>
      <dgm:spPr/>
    </dgm:pt>
    <dgm:pt modelId="{C808B81A-4302-4CBA-A272-D5640EA6955B}" type="pres">
      <dgm:prSet presAssocID="{DD59D809-0001-4D96-85A2-CFC1AB4DE360}" presName="vertTwo" presStyleCnt="0"/>
      <dgm:spPr/>
    </dgm:pt>
    <dgm:pt modelId="{A4CD5531-9583-4D1C-85A4-588AD512D41F}" type="pres">
      <dgm:prSet presAssocID="{DD59D809-0001-4D96-85A2-CFC1AB4DE360}" presName="txTwo" presStyleLbl="node2" presStyleIdx="0" presStyleCnt="5" custScaleX="119864" custScaleY="150385" custLinFactNeighborX="-854" custLinFactNeighborY="1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8B633F-A5E7-481E-9395-502B0D76F497}" type="pres">
      <dgm:prSet presAssocID="{DD59D809-0001-4D96-85A2-CFC1AB4DE360}" presName="horzTwo" presStyleCnt="0"/>
      <dgm:spPr/>
    </dgm:pt>
    <dgm:pt modelId="{F6B5874B-FA40-44AB-A272-300F13310D9C}" type="pres">
      <dgm:prSet presAssocID="{029127D6-6C90-44A0-8E23-DEC953617AFF}" presName="sibSpaceTwo" presStyleCnt="0"/>
      <dgm:spPr/>
    </dgm:pt>
    <dgm:pt modelId="{E04973A7-0812-421E-A80C-414C4B040C53}" type="pres">
      <dgm:prSet presAssocID="{2903F135-AC12-4256-88EC-CD5B0D23886D}" presName="vertTwo" presStyleCnt="0"/>
      <dgm:spPr/>
    </dgm:pt>
    <dgm:pt modelId="{E640D80D-5AB9-4544-826A-61337322DE79}" type="pres">
      <dgm:prSet presAssocID="{2903F135-AC12-4256-88EC-CD5B0D23886D}" presName="txTwo" presStyleLbl="node2" presStyleIdx="1" presStyleCnt="5" custScaleX="152503" custScaleY="151256" custLinFactNeighborX="-1571" custLinFactNeighborY="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506C53-BB04-465D-9506-14AFC3F0E4F8}" type="pres">
      <dgm:prSet presAssocID="{2903F135-AC12-4256-88EC-CD5B0D23886D}" presName="horzTwo" presStyleCnt="0"/>
      <dgm:spPr/>
    </dgm:pt>
    <dgm:pt modelId="{3BCF01DE-AF99-45EF-9E6F-E9038C9F8020}" type="pres">
      <dgm:prSet presAssocID="{8002AFAB-1EB1-4490-86EE-957BB9050CCB}" presName="sibSpaceTwo" presStyleCnt="0"/>
      <dgm:spPr/>
    </dgm:pt>
    <dgm:pt modelId="{43FB8D81-5A48-48ED-8A36-AE04E160131D}" type="pres">
      <dgm:prSet presAssocID="{FB4805AD-270C-40D6-BB15-2512F8CC2A7E}" presName="vertTwo" presStyleCnt="0"/>
      <dgm:spPr/>
    </dgm:pt>
    <dgm:pt modelId="{43E2140A-610A-407C-B331-1293B33392C3}" type="pres">
      <dgm:prSet presAssocID="{FB4805AD-270C-40D6-BB15-2512F8CC2A7E}" presName="txTwo" presStyleLbl="node2" presStyleIdx="2" presStyleCnt="5" custScaleX="111633" custScaleY="149239" custLinFactNeighborX="419" custLinFactNeighborY="30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ECD03A-685D-460E-BCF3-E57EFD3BC042}" type="pres">
      <dgm:prSet presAssocID="{FB4805AD-270C-40D6-BB15-2512F8CC2A7E}" presName="horzTwo" presStyleCnt="0"/>
      <dgm:spPr/>
    </dgm:pt>
    <dgm:pt modelId="{8A7D86CE-02C7-499E-977F-0B2345C285A0}" type="pres">
      <dgm:prSet presAssocID="{D1399715-FEC6-415D-ACCD-E32280FCE6B9}" presName="sibSpaceTwo" presStyleCnt="0"/>
      <dgm:spPr/>
    </dgm:pt>
    <dgm:pt modelId="{E07AE027-CBE2-4116-826A-019971535A57}" type="pres">
      <dgm:prSet presAssocID="{C0D18C09-1A7E-4BFF-BC72-6A913395D252}" presName="vertTwo" presStyleCnt="0"/>
      <dgm:spPr/>
    </dgm:pt>
    <dgm:pt modelId="{A599A82A-0C2F-45B7-BFE2-2D25E8708BDB}" type="pres">
      <dgm:prSet presAssocID="{C0D18C09-1A7E-4BFF-BC72-6A913395D252}" presName="txTwo" presStyleLbl="node2" presStyleIdx="3" presStyleCnt="5" custScaleX="100098" custScaleY="149239" custLinFactNeighborX="4432" custLinFactNeighborY="32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E1BAC0-CCAD-4555-AD3A-CA67D7F08E27}" type="pres">
      <dgm:prSet presAssocID="{C0D18C09-1A7E-4BFF-BC72-6A913395D252}" presName="horzTwo" presStyleCnt="0"/>
      <dgm:spPr/>
    </dgm:pt>
    <dgm:pt modelId="{7242AC34-5F81-43C7-9E7C-FCBFD757787C}" type="pres">
      <dgm:prSet presAssocID="{5418BF49-531C-48E6-8F05-3C6F21C90145}" presName="sibSpaceTwo" presStyleCnt="0"/>
      <dgm:spPr/>
    </dgm:pt>
    <dgm:pt modelId="{C5A41D1E-D0F7-4E5C-AC00-D791B346F35D}" type="pres">
      <dgm:prSet presAssocID="{373148C4-3AD5-4E09-B7D4-FF0CE9AF9131}" presName="vertTwo" presStyleCnt="0"/>
      <dgm:spPr/>
    </dgm:pt>
    <dgm:pt modelId="{D440299F-72AA-4169-A9B3-F3AB4370B33C}" type="pres">
      <dgm:prSet presAssocID="{373148C4-3AD5-4E09-B7D4-FF0CE9AF9131}" presName="txTwo" presStyleLbl="node2" presStyleIdx="4" presStyleCnt="5" custScaleX="74905" custScaleY="149239" custLinFactNeighborX="2201" custLinFactNeighborY="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80BCC9-1C4A-4815-AF2A-234A5C080669}" type="pres">
      <dgm:prSet presAssocID="{373148C4-3AD5-4E09-B7D4-FF0CE9AF9131}" presName="horzTwo" presStyleCnt="0"/>
      <dgm:spPr/>
    </dgm:pt>
  </dgm:ptLst>
  <dgm:cxnLst>
    <dgm:cxn modelId="{9A1FDD83-7E61-4103-997C-F6F4A73F63F0}" srcId="{A7A10008-25A5-4E0E-91E0-65B6EEC8E269}" destId="{C0D18C09-1A7E-4BFF-BC72-6A913395D252}" srcOrd="3" destOrd="0" parTransId="{9D79A5D6-CAD3-4001-998F-6F1F1789A77B}" sibTransId="{5418BF49-531C-48E6-8F05-3C6F21C90145}"/>
    <dgm:cxn modelId="{C4173493-ABAD-4A8B-844D-ADC227BE38C7}" srcId="{A7A10008-25A5-4E0E-91E0-65B6EEC8E269}" destId="{DD59D809-0001-4D96-85A2-CFC1AB4DE360}" srcOrd="0" destOrd="0" parTransId="{339F7659-238B-4B64-88F4-B69AB618D612}" sibTransId="{029127D6-6C90-44A0-8E23-DEC953617AFF}"/>
    <dgm:cxn modelId="{60C76AEE-487E-4504-978F-F4330EEA43FB}" type="presOf" srcId="{2903F135-AC12-4256-88EC-CD5B0D23886D}" destId="{E640D80D-5AB9-4544-826A-61337322DE79}" srcOrd="0" destOrd="0" presId="urn:microsoft.com/office/officeart/2005/8/layout/hierarchy4"/>
    <dgm:cxn modelId="{8C244F43-0580-4828-A33E-3A539A3D4D29}" type="presOf" srcId="{DD59D809-0001-4D96-85A2-CFC1AB4DE360}" destId="{A4CD5531-9583-4D1C-85A4-588AD512D41F}" srcOrd="0" destOrd="0" presId="urn:microsoft.com/office/officeart/2005/8/layout/hierarchy4"/>
    <dgm:cxn modelId="{9582F343-0A1E-4255-A17B-5BB7951C5941}" srcId="{A7A10008-25A5-4E0E-91E0-65B6EEC8E269}" destId="{FB4805AD-270C-40D6-BB15-2512F8CC2A7E}" srcOrd="2" destOrd="0" parTransId="{10C00D79-59CA-4289-8690-DC74CCEC07F1}" sibTransId="{D1399715-FEC6-415D-ACCD-E32280FCE6B9}"/>
    <dgm:cxn modelId="{93092708-3A8C-4C0F-AA52-56A1AC52F494}" type="presOf" srcId="{373148C4-3AD5-4E09-B7D4-FF0CE9AF9131}" destId="{D440299F-72AA-4169-A9B3-F3AB4370B33C}" srcOrd="0" destOrd="0" presId="urn:microsoft.com/office/officeart/2005/8/layout/hierarchy4"/>
    <dgm:cxn modelId="{E96835B0-3494-48F7-85E0-BEEE7BEE2800}" type="presOf" srcId="{A7A10008-25A5-4E0E-91E0-65B6EEC8E269}" destId="{851246C4-7145-4DAE-8E65-D88EF46C1890}" srcOrd="0" destOrd="0" presId="urn:microsoft.com/office/officeart/2005/8/layout/hierarchy4"/>
    <dgm:cxn modelId="{B361E403-94C0-48FC-9901-C12FF2E9ABE4}" srcId="{AF7A9E75-F964-4EC2-AAF8-BA492FA8E0DC}" destId="{A7A10008-25A5-4E0E-91E0-65B6EEC8E269}" srcOrd="0" destOrd="0" parTransId="{AA115690-28AF-42F6-9F30-240F5C01311D}" sibTransId="{53BC9B20-CBC7-4A00-8D63-A96DE6F19631}"/>
    <dgm:cxn modelId="{850006D3-7638-41D0-BE28-AF71C8476B0B}" srcId="{A7A10008-25A5-4E0E-91E0-65B6EEC8E269}" destId="{2903F135-AC12-4256-88EC-CD5B0D23886D}" srcOrd="1" destOrd="0" parTransId="{D1BDBB5C-55D9-4585-B6C2-D9FEEC42F4A5}" sibTransId="{8002AFAB-1EB1-4490-86EE-957BB9050CCB}"/>
    <dgm:cxn modelId="{39879E79-C8C1-4ABC-ABB0-069B45FD2152}" type="presOf" srcId="{C0D18C09-1A7E-4BFF-BC72-6A913395D252}" destId="{A599A82A-0C2F-45B7-BFE2-2D25E8708BDB}" srcOrd="0" destOrd="0" presId="urn:microsoft.com/office/officeart/2005/8/layout/hierarchy4"/>
    <dgm:cxn modelId="{21A9BA36-A186-4B51-939D-0B62CBAB8EB2}" type="presOf" srcId="{FB4805AD-270C-40D6-BB15-2512F8CC2A7E}" destId="{43E2140A-610A-407C-B331-1293B33392C3}" srcOrd="0" destOrd="0" presId="urn:microsoft.com/office/officeart/2005/8/layout/hierarchy4"/>
    <dgm:cxn modelId="{28525361-E912-4B1B-A8DE-926AF787B958}" srcId="{A7A10008-25A5-4E0E-91E0-65B6EEC8E269}" destId="{373148C4-3AD5-4E09-B7D4-FF0CE9AF9131}" srcOrd="4" destOrd="0" parTransId="{A643BB3F-A5BA-4471-9A59-4317EE2686F2}" sibTransId="{5ED100A1-78F2-47EA-A2AF-343C45A8CAAE}"/>
    <dgm:cxn modelId="{A0BF29FA-8D1E-439B-81F1-C42616A04185}" type="presOf" srcId="{AF7A9E75-F964-4EC2-AAF8-BA492FA8E0DC}" destId="{4F8E3A16-EDA2-446A-B2B8-463611F2BE5A}" srcOrd="0" destOrd="0" presId="urn:microsoft.com/office/officeart/2005/8/layout/hierarchy4"/>
    <dgm:cxn modelId="{B965FA18-E268-449C-B552-2FBF26B98404}" type="presParOf" srcId="{4F8E3A16-EDA2-446A-B2B8-463611F2BE5A}" destId="{F95DEC04-9831-49A1-83C1-D28D85F02D6B}" srcOrd="0" destOrd="0" presId="urn:microsoft.com/office/officeart/2005/8/layout/hierarchy4"/>
    <dgm:cxn modelId="{03F6D9B5-EFB0-4E45-84CA-C3AD64C20A55}" type="presParOf" srcId="{F95DEC04-9831-49A1-83C1-D28D85F02D6B}" destId="{851246C4-7145-4DAE-8E65-D88EF46C1890}" srcOrd="0" destOrd="0" presId="urn:microsoft.com/office/officeart/2005/8/layout/hierarchy4"/>
    <dgm:cxn modelId="{1BB1F63F-A827-4D60-997C-2432DAF62986}" type="presParOf" srcId="{F95DEC04-9831-49A1-83C1-D28D85F02D6B}" destId="{F2F7FF2D-C1C7-4ECC-9869-C0B3626A9B3D}" srcOrd="1" destOrd="0" presId="urn:microsoft.com/office/officeart/2005/8/layout/hierarchy4"/>
    <dgm:cxn modelId="{A7C0ED00-9173-4A78-8538-4161DD938A61}" type="presParOf" srcId="{F95DEC04-9831-49A1-83C1-D28D85F02D6B}" destId="{78AFC034-CF3B-40F6-BA47-E340E94C158B}" srcOrd="2" destOrd="0" presId="urn:microsoft.com/office/officeart/2005/8/layout/hierarchy4"/>
    <dgm:cxn modelId="{071D1302-8942-48CE-80AC-4202CFD80FBE}" type="presParOf" srcId="{78AFC034-CF3B-40F6-BA47-E340E94C158B}" destId="{C808B81A-4302-4CBA-A272-D5640EA6955B}" srcOrd="0" destOrd="0" presId="urn:microsoft.com/office/officeart/2005/8/layout/hierarchy4"/>
    <dgm:cxn modelId="{1F25883B-5B15-4325-8F92-4F43F2854408}" type="presParOf" srcId="{C808B81A-4302-4CBA-A272-D5640EA6955B}" destId="{A4CD5531-9583-4D1C-85A4-588AD512D41F}" srcOrd="0" destOrd="0" presId="urn:microsoft.com/office/officeart/2005/8/layout/hierarchy4"/>
    <dgm:cxn modelId="{3C8C075F-F4E1-4685-8D34-62D754A41502}" type="presParOf" srcId="{C808B81A-4302-4CBA-A272-D5640EA6955B}" destId="{618B633F-A5E7-481E-9395-502B0D76F497}" srcOrd="1" destOrd="0" presId="urn:microsoft.com/office/officeart/2005/8/layout/hierarchy4"/>
    <dgm:cxn modelId="{21FE3484-2B89-4BEE-AF28-68CDAA004E63}" type="presParOf" srcId="{78AFC034-CF3B-40F6-BA47-E340E94C158B}" destId="{F6B5874B-FA40-44AB-A272-300F13310D9C}" srcOrd="1" destOrd="0" presId="urn:microsoft.com/office/officeart/2005/8/layout/hierarchy4"/>
    <dgm:cxn modelId="{1ED798F1-C8D4-4AA4-81DD-636D17836DAC}" type="presParOf" srcId="{78AFC034-CF3B-40F6-BA47-E340E94C158B}" destId="{E04973A7-0812-421E-A80C-414C4B040C53}" srcOrd="2" destOrd="0" presId="urn:microsoft.com/office/officeart/2005/8/layout/hierarchy4"/>
    <dgm:cxn modelId="{6119FD28-8CB8-473F-B737-C4D48A11DE69}" type="presParOf" srcId="{E04973A7-0812-421E-A80C-414C4B040C53}" destId="{E640D80D-5AB9-4544-826A-61337322DE79}" srcOrd="0" destOrd="0" presId="urn:microsoft.com/office/officeart/2005/8/layout/hierarchy4"/>
    <dgm:cxn modelId="{BC47897B-7540-4BA6-97F0-3DF861C311A4}" type="presParOf" srcId="{E04973A7-0812-421E-A80C-414C4B040C53}" destId="{51506C53-BB04-465D-9506-14AFC3F0E4F8}" srcOrd="1" destOrd="0" presId="urn:microsoft.com/office/officeart/2005/8/layout/hierarchy4"/>
    <dgm:cxn modelId="{1B66B0F0-04B6-406C-B6D2-7A6126301FF1}" type="presParOf" srcId="{78AFC034-CF3B-40F6-BA47-E340E94C158B}" destId="{3BCF01DE-AF99-45EF-9E6F-E9038C9F8020}" srcOrd="3" destOrd="0" presId="urn:microsoft.com/office/officeart/2005/8/layout/hierarchy4"/>
    <dgm:cxn modelId="{06750F81-F3EA-467C-A0E6-021BECC707E4}" type="presParOf" srcId="{78AFC034-CF3B-40F6-BA47-E340E94C158B}" destId="{43FB8D81-5A48-48ED-8A36-AE04E160131D}" srcOrd="4" destOrd="0" presId="urn:microsoft.com/office/officeart/2005/8/layout/hierarchy4"/>
    <dgm:cxn modelId="{AE9ED154-D0DF-4603-8907-46920E9162AF}" type="presParOf" srcId="{43FB8D81-5A48-48ED-8A36-AE04E160131D}" destId="{43E2140A-610A-407C-B331-1293B33392C3}" srcOrd="0" destOrd="0" presId="urn:microsoft.com/office/officeart/2005/8/layout/hierarchy4"/>
    <dgm:cxn modelId="{52536614-6C31-49BC-A682-157E6622D39A}" type="presParOf" srcId="{43FB8D81-5A48-48ED-8A36-AE04E160131D}" destId="{E8ECD03A-685D-460E-BCF3-E57EFD3BC042}" srcOrd="1" destOrd="0" presId="urn:microsoft.com/office/officeart/2005/8/layout/hierarchy4"/>
    <dgm:cxn modelId="{3032E45E-AC43-489B-9353-5DD893BA3175}" type="presParOf" srcId="{78AFC034-CF3B-40F6-BA47-E340E94C158B}" destId="{8A7D86CE-02C7-499E-977F-0B2345C285A0}" srcOrd="5" destOrd="0" presId="urn:microsoft.com/office/officeart/2005/8/layout/hierarchy4"/>
    <dgm:cxn modelId="{95F1BF89-E701-442C-BF22-0C9CE2EFAB5C}" type="presParOf" srcId="{78AFC034-CF3B-40F6-BA47-E340E94C158B}" destId="{E07AE027-CBE2-4116-826A-019971535A57}" srcOrd="6" destOrd="0" presId="urn:microsoft.com/office/officeart/2005/8/layout/hierarchy4"/>
    <dgm:cxn modelId="{3A19DA65-F3CB-4463-9933-C2BAA6BF10D4}" type="presParOf" srcId="{E07AE027-CBE2-4116-826A-019971535A57}" destId="{A599A82A-0C2F-45B7-BFE2-2D25E8708BDB}" srcOrd="0" destOrd="0" presId="urn:microsoft.com/office/officeart/2005/8/layout/hierarchy4"/>
    <dgm:cxn modelId="{592546D9-15C8-4E0D-A424-11CA414DC5CF}" type="presParOf" srcId="{E07AE027-CBE2-4116-826A-019971535A57}" destId="{55E1BAC0-CCAD-4555-AD3A-CA67D7F08E27}" srcOrd="1" destOrd="0" presId="urn:microsoft.com/office/officeart/2005/8/layout/hierarchy4"/>
    <dgm:cxn modelId="{EFC00266-FDAC-468F-8227-9D9DE9A4439B}" type="presParOf" srcId="{78AFC034-CF3B-40F6-BA47-E340E94C158B}" destId="{7242AC34-5F81-43C7-9E7C-FCBFD757787C}" srcOrd="7" destOrd="0" presId="urn:microsoft.com/office/officeart/2005/8/layout/hierarchy4"/>
    <dgm:cxn modelId="{4BDA889D-A869-472E-8C33-45404CD3E9AB}" type="presParOf" srcId="{78AFC034-CF3B-40F6-BA47-E340E94C158B}" destId="{C5A41D1E-D0F7-4E5C-AC00-D791B346F35D}" srcOrd="8" destOrd="0" presId="urn:microsoft.com/office/officeart/2005/8/layout/hierarchy4"/>
    <dgm:cxn modelId="{4332881F-5B6A-408D-A7E8-8CCEA7B7AB88}" type="presParOf" srcId="{C5A41D1E-D0F7-4E5C-AC00-D791B346F35D}" destId="{D440299F-72AA-4169-A9B3-F3AB4370B33C}" srcOrd="0" destOrd="0" presId="urn:microsoft.com/office/officeart/2005/8/layout/hierarchy4"/>
    <dgm:cxn modelId="{8AEF9FBB-6C1F-4300-88DD-132804C521D4}" type="presParOf" srcId="{C5A41D1E-D0F7-4E5C-AC00-D791B346F35D}" destId="{F680BCC9-1C4A-4815-AF2A-234A5C08066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7A9E75-F964-4EC2-AAF8-BA492FA8E0DC}" type="doc">
      <dgm:prSet loTypeId="urn:microsoft.com/office/officeart/2005/8/layout/hierarchy4" loCatId="hierarchy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DD59D809-0001-4D96-85A2-CFC1AB4DE360}">
      <dgm:prSet phldrT="[Текст]" custT="1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Инвентаризация запасов имущества радиационной, химической, биологической защиты на складах специального имущества</a:t>
          </a:r>
          <a:r>
            <a:rPr lang="ru-RU" sz="1800" dirty="0" smtClean="0">
              <a:solidFill>
                <a:schemeClr val="tx1"/>
              </a:solidFill>
            </a:rPr>
            <a:t>. </a:t>
          </a:r>
          <a:endParaRPr lang="ru-RU" sz="105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9F7659-238B-4B64-88F4-B69AB618D612}" type="parTrans" cxnId="{C4173493-ABAD-4A8B-844D-ADC227BE38C7}">
      <dgm:prSet/>
      <dgm:spPr/>
      <dgm:t>
        <a:bodyPr/>
        <a:lstStyle/>
        <a:p>
          <a:endParaRPr lang="ru-RU"/>
        </a:p>
      </dgm:t>
    </dgm:pt>
    <dgm:pt modelId="{029127D6-6C90-44A0-8E23-DEC953617AFF}" type="sibTrans" cxnId="{C4173493-ABAD-4A8B-844D-ADC227BE38C7}">
      <dgm:prSet/>
      <dgm:spPr/>
      <dgm:t>
        <a:bodyPr/>
        <a:lstStyle/>
        <a:p>
          <a:endParaRPr lang="ru-RU"/>
        </a:p>
      </dgm:t>
    </dgm:pt>
    <dgm:pt modelId="{0A770939-03C6-45AD-88BA-E8BE2A871C87}">
      <dgm:prSet phldrT="[Текст]" custT="1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В рамках исполнения государственного контракта</a:t>
          </a:r>
        </a:p>
        <a:p>
          <a:pPr marL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600" dirty="0" smtClean="0">
              <a:solidFill>
                <a:schemeClr val="tx1"/>
              </a:solidFill>
            </a:rPr>
            <a:t>приобретены 464 противогаза детских фильтрующих (размещены на складе </a:t>
          </a:r>
        </a:p>
        <a:p>
          <a:pPr marL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600" dirty="0" err="1" smtClean="0">
              <a:solidFill>
                <a:schemeClr val="tx1"/>
              </a:solidFill>
            </a:rPr>
            <a:t>н.п</a:t>
          </a:r>
          <a:r>
            <a:rPr lang="ru-RU" sz="1600" dirty="0" smtClean="0">
              <a:solidFill>
                <a:schemeClr val="tx1"/>
              </a:solidFill>
            </a:rPr>
            <a:t>. Памяти 13 борцов);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AA3854-8D84-4B15-8168-3CF1EEBA4081}" type="parTrans" cxnId="{C4213423-C063-41C2-80FF-380708200C36}">
      <dgm:prSet/>
      <dgm:spPr/>
      <dgm:t>
        <a:bodyPr/>
        <a:lstStyle/>
        <a:p>
          <a:endParaRPr lang="ru-RU"/>
        </a:p>
      </dgm:t>
    </dgm:pt>
    <dgm:pt modelId="{0E6B5672-47BB-4BCF-8CED-BAA7827371F8}" type="sibTrans" cxnId="{C4213423-C063-41C2-80FF-380708200C36}">
      <dgm:prSet/>
      <dgm:spPr/>
      <dgm:t>
        <a:bodyPr/>
        <a:lstStyle/>
        <a:p>
          <a:endParaRPr lang="ru-RU"/>
        </a:p>
      </dgm:t>
    </dgm:pt>
    <dgm:pt modelId="{5EEBB157-B489-4B67-97D9-64713D4F9EA0}">
      <dgm:prSet phldrT="[Текст]" custT="1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Проведено захоронение 45280 штук противогазов фильтрующих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EEBA85-CB86-4C7F-998D-94E7279F75D7}" type="parTrans" cxnId="{C54DE021-231C-48CA-AB48-F23907DA52D3}">
      <dgm:prSet/>
      <dgm:spPr/>
      <dgm:t>
        <a:bodyPr/>
        <a:lstStyle/>
        <a:p>
          <a:endParaRPr lang="ru-RU"/>
        </a:p>
      </dgm:t>
    </dgm:pt>
    <dgm:pt modelId="{E445080E-F863-4B0E-B44A-3677B6EB9634}" type="sibTrans" cxnId="{C54DE021-231C-48CA-AB48-F23907DA52D3}">
      <dgm:prSet/>
      <dgm:spPr/>
      <dgm:t>
        <a:bodyPr/>
        <a:lstStyle/>
        <a:p>
          <a:endParaRPr lang="ru-RU"/>
        </a:p>
      </dgm:t>
    </dgm:pt>
    <dgm:pt modelId="{C0D18C09-1A7E-4BFF-BC72-6A913395D252}">
      <dgm:prSet custT="1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Проведены лабораторные испытания 1760 единиц средств индивидуальной защиты органов дыхания, 200 штук приборов химической разведки</a:t>
          </a:r>
          <a:r>
            <a:rPr lang="ru-RU" sz="1800" dirty="0" smtClean="0"/>
            <a:t>.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79A5D6-CAD3-4001-998F-6F1F1789A77B}" type="parTrans" cxnId="{9A1FDD83-7E61-4103-997C-F6F4A73F63F0}">
      <dgm:prSet/>
      <dgm:spPr/>
      <dgm:t>
        <a:bodyPr/>
        <a:lstStyle/>
        <a:p>
          <a:endParaRPr lang="ru-RU"/>
        </a:p>
      </dgm:t>
    </dgm:pt>
    <dgm:pt modelId="{5418BF49-531C-48E6-8F05-3C6F21C90145}" type="sibTrans" cxnId="{9A1FDD83-7E61-4103-997C-F6F4A73F63F0}">
      <dgm:prSet/>
      <dgm:spPr/>
      <dgm:t>
        <a:bodyPr/>
        <a:lstStyle/>
        <a:p>
          <a:endParaRPr lang="ru-RU"/>
        </a:p>
      </dgm:t>
    </dgm:pt>
    <dgm:pt modelId="{567ADEA9-E430-466E-AFA7-4C9AEB306813}">
      <dgm:prSet custT="1"/>
      <dgm:spPr>
        <a:solidFill>
          <a:srgbClr val="FFC000"/>
        </a:solidFill>
        <a:ln>
          <a:solidFill>
            <a:schemeClr val="tx1"/>
          </a:solidFill>
        </a:ln>
      </dgm:spPr>
      <dgm:t>
        <a:bodyPr lIns="36000"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Прошли проверку Красноярским отделом инспекций Радиационной безопасности по вопросам эксплуатации радиационных источников.</a:t>
          </a:r>
        </a:p>
        <a:p>
          <a:pPr marL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600" dirty="0" smtClean="0">
              <a:solidFill>
                <a:schemeClr val="tx1"/>
              </a:solidFill>
            </a:rPr>
            <a:t>По результатам проверки замечаний не установлено</a:t>
          </a:r>
          <a:r>
            <a:rPr lang="ru-RU" sz="1800" dirty="0" smtClean="0"/>
            <a:t>.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C4B1C2-0754-4591-9BAD-D66FA256CFDA}" type="sibTrans" cxnId="{F8DB68B1-DB18-44BB-9381-357F1ECDF41B}">
      <dgm:prSet/>
      <dgm:spPr/>
      <dgm:t>
        <a:bodyPr/>
        <a:lstStyle/>
        <a:p>
          <a:endParaRPr lang="ru-RU"/>
        </a:p>
      </dgm:t>
    </dgm:pt>
    <dgm:pt modelId="{0F936389-10DF-42AF-8CFF-D87D0D820833}" type="parTrans" cxnId="{F8DB68B1-DB18-44BB-9381-357F1ECDF41B}">
      <dgm:prSet/>
      <dgm:spPr/>
      <dgm:t>
        <a:bodyPr/>
        <a:lstStyle/>
        <a:p>
          <a:endParaRPr lang="ru-RU"/>
        </a:p>
      </dgm:t>
    </dgm:pt>
    <dgm:pt modelId="{373148C4-3AD5-4E09-B7D4-FF0CE9AF9131}">
      <dgm:prSet custT="1"/>
      <dgm:spPr>
        <a:solidFill>
          <a:srgbClr val="FFC000"/>
        </a:solidFill>
        <a:ln>
          <a:solidFill>
            <a:schemeClr val="tx1"/>
          </a:solidFill>
        </a:ln>
      </dgm:spPr>
      <dgm:t>
        <a:bodyPr lIns="0" rIns="36000" bIns="36000"/>
        <a:lstStyle/>
        <a:p>
          <a:pPr algn="ctr"/>
          <a:r>
            <a:rPr lang="ru-RU" sz="1600" dirty="0" smtClean="0">
              <a:solidFill>
                <a:schemeClr val="tx1"/>
              </a:solidFill>
            </a:rPr>
            <a:t>Проведен ремонт, поверка и консервация 501 прибора радиационной разведки и контроля, в том числе 43 прибора для сторонних организаций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43BB3F-A5BA-4471-9A59-4317EE2686F2}" type="parTrans" cxnId="{28525361-E912-4B1B-A8DE-926AF787B958}">
      <dgm:prSet/>
      <dgm:spPr/>
      <dgm:t>
        <a:bodyPr/>
        <a:lstStyle/>
        <a:p>
          <a:endParaRPr lang="ru-RU"/>
        </a:p>
      </dgm:t>
    </dgm:pt>
    <dgm:pt modelId="{5ED100A1-78F2-47EA-A2AF-343C45A8CAAE}" type="sibTrans" cxnId="{28525361-E912-4B1B-A8DE-926AF787B958}">
      <dgm:prSet/>
      <dgm:spPr/>
      <dgm:t>
        <a:bodyPr/>
        <a:lstStyle/>
        <a:p>
          <a:endParaRPr lang="ru-RU"/>
        </a:p>
      </dgm:t>
    </dgm:pt>
    <dgm:pt modelId="{A7A10008-25A5-4E0E-91E0-65B6EEC8E269}">
      <dgm:prSet phldrT="[Текст]" custT="1"/>
      <dgm:spPr/>
      <dgm:t>
        <a:bodyPr/>
        <a:lstStyle/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>
            <a:effectLst/>
          </a:endParaRPr>
        </a:p>
      </dgm:t>
    </dgm:pt>
    <dgm:pt modelId="{53BC9B20-CBC7-4A00-8D63-A96DE6F19631}" type="sibTrans" cxnId="{B361E403-94C0-48FC-9901-C12FF2E9ABE4}">
      <dgm:prSet/>
      <dgm:spPr/>
      <dgm:t>
        <a:bodyPr/>
        <a:lstStyle/>
        <a:p>
          <a:endParaRPr lang="ru-RU"/>
        </a:p>
      </dgm:t>
    </dgm:pt>
    <dgm:pt modelId="{AA115690-28AF-42F6-9F30-240F5C01311D}" type="parTrans" cxnId="{B361E403-94C0-48FC-9901-C12FF2E9ABE4}">
      <dgm:prSet/>
      <dgm:spPr/>
      <dgm:t>
        <a:bodyPr/>
        <a:lstStyle/>
        <a:p>
          <a:endParaRPr lang="ru-RU"/>
        </a:p>
      </dgm:t>
    </dgm:pt>
    <dgm:pt modelId="{4F8E3A16-EDA2-446A-B2B8-463611F2BE5A}" type="pres">
      <dgm:prSet presAssocID="{AF7A9E75-F964-4EC2-AAF8-BA492FA8E0D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95DEC04-9831-49A1-83C1-D28D85F02D6B}" type="pres">
      <dgm:prSet presAssocID="{A7A10008-25A5-4E0E-91E0-65B6EEC8E269}" presName="vertOne" presStyleCnt="0"/>
      <dgm:spPr/>
    </dgm:pt>
    <dgm:pt modelId="{851246C4-7145-4DAE-8E65-D88EF46C1890}" type="pres">
      <dgm:prSet presAssocID="{A7A10008-25A5-4E0E-91E0-65B6EEC8E269}" presName="txOne" presStyleLbl="node0" presStyleIdx="0" presStyleCnt="1" custFlipVert="1" custScaleY="3558" custLinFactNeighborX="0" custLinFactNeighborY="-1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F7FF2D-C1C7-4ECC-9869-C0B3626A9B3D}" type="pres">
      <dgm:prSet presAssocID="{A7A10008-25A5-4E0E-91E0-65B6EEC8E269}" presName="parTransOne" presStyleCnt="0"/>
      <dgm:spPr/>
    </dgm:pt>
    <dgm:pt modelId="{78AFC034-CF3B-40F6-BA47-E340E94C158B}" type="pres">
      <dgm:prSet presAssocID="{A7A10008-25A5-4E0E-91E0-65B6EEC8E269}" presName="horzOne" presStyleCnt="0"/>
      <dgm:spPr/>
    </dgm:pt>
    <dgm:pt modelId="{C808B81A-4302-4CBA-A272-D5640EA6955B}" type="pres">
      <dgm:prSet presAssocID="{DD59D809-0001-4D96-85A2-CFC1AB4DE360}" presName="vertTwo" presStyleCnt="0"/>
      <dgm:spPr/>
    </dgm:pt>
    <dgm:pt modelId="{A4CD5531-9583-4D1C-85A4-588AD512D41F}" type="pres">
      <dgm:prSet presAssocID="{DD59D809-0001-4D96-85A2-CFC1AB4DE360}" presName="txTwo" presStyleLbl="node2" presStyleIdx="0" presStyleCnt="6" custLinFactNeighborX="7053" custLinFactNeighborY="36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8B633F-A5E7-481E-9395-502B0D76F497}" type="pres">
      <dgm:prSet presAssocID="{DD59D809-0001-4D96-85A2-CFC1AB4DE360}" presName="horzTwo" presStyleCnt="0"/>
      <dgm:spPr/>
    </dgm:pt>
    <dgm:pt modelId="{F6B5874B-FA40-44AB-A272-300F13310D9C}" type="pres">
      <dgm:prSet presAssocID="{029127D6-6C90-44A0-8E23-DEC953617AFF}" presName="sibSpaceTwo" presStyleCnt="0"/>
      <dgm:spPr/>
    </dgm:pt>
    <dgm:pt modelId="{69D71EE4-7F01-4BAC-9B32-B1BDAA96B2B7}" type="pres">
      <dgm:prSet presAssocID="{0A770939-03C6-45AD-88BA-E8BE2A871C87}" presName="vertTwo" presStyleCnt="0"/>
      <dgm:spPr/>
    </dgm:pt>
    <dgm:pt modelId="{257548F7-DE89-4B5B-90A3-BCCB9893A4A8}" type="pres">
      <dgm:prSet presAssocID="{0A770939-03C6-45AD-88BA-E8BE2A871C87}" presName="txTwo" presStyleLbl="node2" presStyleIdx="1" presStyleCnt="6" custLinFactNeighborX="3550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9AACB3-4449-4695-948B-34A9ACEBEB35}" type="pres">
      <dgm:prSet presAssocID="{0A770939-03C6-45AD-88BA-E8BE2A871C87}" presName="horzTwo" presStyleCnt="0"/>
      <dgm:spPr/>
    </dgm:pt>
    <dgm:pt modelId="{9CE76572-5954-4DC8-B97A-9067FB834DFE}" type="pres">
      <dgm:prSet presAssocID="{0E6B5672-47BB-4BCF-8CED-BAA7827371F8}" presName="sibSpaceTwo" presStyleCnt="0"/>
      <dgm:spPr/>
    </dgm:pt>
    <dgm:pt modelId="{D8AA2A04-D554-4792-B22B-BAD6DA45B076}" type="pres">
      <dgm:prSet presAssocID="{5EEBB157-B489-4B67-97D9-64713D4F9EA0}" presName="vertTwo" presStyleCnt="0"/>
      <dgm:spPr/>
    </dgm:pt>
    <dgm:pt modelId="{348723BF-6E5C-43B8-A48A-198BFA1AF470}" type="pres">
      <dgm:prSet presAssocID="{5EEBB157-B489-4B67-97D9-64713D4F9EA0}" presName="txTwo" presStyleLbl="node2" presStyleIdx="2" presStyleCnt="6" custLinFactNeighborX="4358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22F380-AD1D-4089-BA3F-A733B26FD3C1}" type="pres">
      <dgm:prSet presAssocID="{5EEBB157-B489-4B67-97D9-64713D4F9EA0}" presName="horzTwo" presStyleCnt="0"/>
      <dgm:spPr/>
    </dgm:pt>
    <dgm:pt modelId="{94DD6B1E-6E4E-4B8B-ABC5-644E0DBBFDD7}" type="pres">
      <dgm:prSet presAssocID="{E445080E-F863-4B0E-B44A-3677B6EB9634}" presName="sibSpaceTwo" presStyleCnt="0"/>
      <dgm:spPr/>
    </dgm:pt>
    <dgm:pt modelId="{E07AE027-CBE2-4116-826A-019971535A57}" type="pres">
      <dgm:prSet presAssocID="{C0D18C09-1A7E-4BFF-BC72-6A913395D252}" presName="vertTwo" presStyleCnt="0"/>
      <dgm:spPr/>
    </dgm:pt>
    <dgm:pt modelId="{A599A82A-0C2F-45B7-BFE2-2D25E8708BDB}" type="pres">
      <dgm:prSet presAssocID="{C0D18C09-1A7E-4BFF-BC72-6A913395D252}" presName="txTwo" presStyleLbl="node2" presStyleIdx="3" presStyleCnt="6" custLinFactNeighborX="5233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E1BAC0-CCAD-4555-AD3A-CA67D7F08E27}" type="pres">
      <dgm:prSet presAssocID="{C0D18C09-1A7E-4BFF-BC72-6A913395D252}" presName="horzTwo" presStyleCnt="0"/>
      <dgm:spPr/>
    </dgm:pt>
    <dgm:pt modelId="{7242AC34-5F81-43C7-9E7C-FCBFD757787C}" type="pres">
      <dgm:prSet presAssocID="{5418BF49-531C-48E6-8F05-3C6F21C90145}" presName="sibSpaceTwo" presStyleCnt="0"/>
      <dgm:spPr/>
    </dgm:pt>
    <dgm:pt modelId="{C5A41D1E-D0F7-4E5C-AC00-D791B346F35D}" type="pres">
      <dgm:prSet presAssocID="{373148C4-3AD5-4E09-B7D4-FF0CE9AF9131}" presName="vertTwo" presStyleCnt="0"/>
      <dgm:spPr/>
    </dgm:pt>
    <dgm:pt modelId="{D440299F-72AA-4169-A9B3-F3AB4370B33C}" type="pres">
      <dgm:prSet presAssocID="{373148C4-3AD5-4E09-B7D4-FF0CE9AF9131}" presName="txTwo" presStyleLbl="node2" presStyleIdx="4" presStyleCnt="6" custLinFactNeighborX="807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80BCC9-1C4A-4815-AF2A-234A5C080669}" type="pres">
      <dgm:prSet presAssocID="{373148C4-3AD5-4E09-B7D4-FF0CE9AF9131}" presName="horzTwo" presStyleCnt="0"/>
      <dgm:spPr/>
    </dgm:pt>
    <dgm:pt modelId="{5EA48DE3-473B-4D8B-80AF-9DDE4137BF1D}" type="pres">
      <dgm:prSet presAssocID="{5ED100A1-78F2-47EA-A2AF-343C45A8CAAE}" presName="sibSpaceTwo" presStyleCnt="0"/>
      <dgm:spPr/>
    </dgm:pt>
    <dgm:pt modelId="{8E26908D-37FC-4BC0-B5AE-7D6EFD20A29B}" type="pres">
      <dgm:prSet presAssocID="{567ADEA9-E430-466E-AFA7-4C9AEB306813}" presName="vertTwo" presStyleCnt="0"/>
      <dgm:spPr/>
    </dgm:pt>
    <dgm:pt modelId="{08AB0233-8425-4F12-BEEA-108D4914568F}" type="pres">
      <dgm:prSet presAssocID="{567ADEA9-E430-466E-AFA7-4C9AEB306813}" presName="txTwo" presStyleLbl="node2" presStyleIdx="5" presStyleCnt="6" custLinFactNeighborX="4607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157259-3C1A-4D81-A687-9247BFB1BEAB}" type="pres">
      <dgm:prSet presAssocID="{567ADEA9-E430-466E-AFA7-4C9AEB306813}" presName="horzTwo" presStyleCnt="0"/>
      <dgm:spPr/>
    </dgm:pt>
  </dgm:ptLst>
  <dgm:cxnLst>
    <dgm:cxn modelId="{9A1FDD83-7E61-4103-997C-F6F4A73F63F0}" srcId="{A7A10008-25A5-4E0E-91E0-65B6EEC8E269}" destId="{C0D18C09-1A7E-4BFF-BC72-6A913395D252}" srcOrd="3" destOrd="0" parTransId="{9D79A5D6-CAD3-4001-998F-6F1F1789A77B}" sibTransId="{5418BF49-531C-48E6-8F05-3C6F21C90145}"/>
    <dgm:cxn modelId="{C4213423-C063-41C2-80FF-380708200C36}" srcId="{A7A10008-25A5-4E0E-91E0-65B6EEC8E269}" destId="{0A770939-03C6-45AD-88BA-E8BE2A871C87}" srcOrd="1" destOrd="0" parTransId="{28AA3854-8D84-4B15-8168-3CF1EEBA4081}" sibTransId="{0E6B5672-47BB-4BCF-8CED-BAA7827371F8}"/>
    <dgm:cxn modelId="{ECBD9231-8291-45BC-BDE8-FE9FDFAF8F9B}" type="presOf" srcId="{DD59D809-0001-4D96-85A2-CFC1AB4DE360}" destId="{A4CD5531-9583-4D1C-85A4-588AD512D41F}" srcOrd="0" destOrd="0" presId="urn:microsoft.com/office/officeart/2005/8/layout/hierarchy4"/>
    <dgm:cxn modelId="{B361E403-94C0-48FC-9901-C12FF2E9ABE4}" srcId="{AF7A9E75-F964-4EC2-AAF8-BA492FA8E0DC}" destId="{A7A10008-25A5-4E0E-91E0-65B6EEC8E269}" srcOrd="0" destOrd="0" parTransId="{AA115690-28AF-42F6-9F30-240F5C01311D}" sibTransId="{53BC9B20-CBC7-4A00-8D63-A96DE6F19631}"/>
    <dgm:cxn modelId="{FA0A0FEE-E339-42D0-B412-7F33BEC10432}" type="presOf" srcId="{373148C4-3AD5-4E09-B7D4-FF0CE9AF9131}" destId="{D440299F-72AA-4169-A9B3-F3AB4370B33C}" srcOrd="0" destOrd="0" presId="urn:microsoft.com/office/officeart/2005/8/layout/hierarchy4"/>
    <dgm:cxn modelId="{3A0FDC82-3B1E-484F-8729-1C5513A14D02}" type="presOf" srcId="{AF7A9E75-F964-4EC2-AAF8-BA492FA8E0DC}" destId="{4F8E3A16-EDA2-446A-B2B8-463611F2BE5A}" srcOrd="0" destOrd="0" presId="urn:microsoft.com/office/officeart/2005/8/layout/hierarchy4"/>
    <dgm:cxn modelId="{5F20D1A8-7DD0-4FDE-8155-A33E684B547E}" type="presOf" srcId="{5EEBB157-B489-4B67-97D9-64713D4F9EA0}" destId="{348723BF-6E5C-43B8-A48A-198BFA1AF470}" srcOrd="0" destOrd="0" presId="urn:microsoft.com/office/officeart/2005/8/layout/hierarchy4"/>
    <dgm:cxn modelId="{F8DB68B1-DB18-44BB-9381-357F1ECDF41B}" srcId="{A7A10008-25A5-4E0E-91E0-65B6EEC8E269}" destId="{567ADEA9-E430-466E-AFA7-4C9AEB306813}" srcOrd="5" destOrd="0" parTransId="{0F936389-10DF-42AF-8CFF-D87D0D820833}" sibTransId="{E0C4B1C2-0754-4591-9BAD-D66FA256CFDA}"/>
    <dgm:cxn modelId="{B2BEF133-B78E-4951-8C0D-DEFE7611CD6F}" type="presOf" srcId="{A7A10008-25A5-4E0E-91E0-65B6EEC8E269}" destId="{851246C4-7145-4DAE-8E65-D88EF46C1890}" srcOrd="0" destOrd="0" presId="urn:microsoft.com/office/officeart/2005/8/layout/hierarchy4"/>
    <dgm:cxn modelId="{28525361-E912-4B1B-A8DE-926AF787B958}" srcId="{A7A10008-25A5-4E0E-91E0-65B6EEC8E269}" destId="{373148C4-3AD5-4E09-B7D4-FF0CE9AF9131}" srcOrd="4" destOrd="0" parTransId="{A643BB3F-A5BA-4471-9A59-4317EE2686F2}" sibTransId="{5ED100A1-78F2-47EA-A2AF-343C45A8CAAE}"/>
    <dgm:cxn modelId="{3ED1FF6D-7EF7-47AA-B3D1-C8B5F216086E}" type="presOf" srcId="{0A770939-03C6-45AD-88BA-E8BE2A871C87}" destId="{257548F7-DE89-4B5B-90A3-BCCB9893A4A8}" srcOrd="0" destOrd="0" presId="urn:microsoft.com/office/officeart/2005/8/layout/hierarchy4"/>
    <dgm:cxn modelId="{E70747B8-3D32-44EC-BF7C-4F03C2E58E70}" type="presOf" srcId="{C0D18C09-1A7E-4BFF-BC72-6A913395D252}" destId="{A599A82A-0C2F-45B7-BFE2-2D25E8708BDB}" srcOrd="0" destOrd="0" presId="urn:microsoft.com/office/officeart/2005/8/layout/hierarchy4"/>
    <dgm:cxn modelId="{C4173493-ABAD-4A8B-844D-ADC227BE38C7}" srcId="{A7A10008-25A5-4E0E-91E0-65B6EEC8E269}" destId="{DD59D809-0001-4D96-85A2-CFC1AB4DE360}" srcOrd="0" destOrd="0" parTransId="{339F7659-238B-4B64-88F4-B69AB618D612}" sibTransId="{029127D6-6C90-44A0-8E23-DEC953617AFF}"/>
    <dgm:cxn modelId="{C54DE021-231C-48CA-AB48-F23907DA52D3}" srcId="{A7A10008-25A5-4E0E-91E0-65B6EEC8E269}" destId="{5EEBB157-B489-4B67-97D9-64713D4F9EA0}" srcOrd="2" destOrd="0" parTransId="{2FEEBA85-CB86-4C7F-998D-94E7279F75D7}" sibTransId="{E445080E-F863-4B0E-B44A-3677B6EB9634}"/>
    <dgm:cxn modelId="{23AB757E-4EEC-4FA1-A61B-884AD772E152}" type="presOf" srcId="{567ADEA9-E430-466E-AFA7-4C9AEB306813}" destId="{08AB0233-8425-4F12-BEEA-108D4914568F}" srcOrd="0" destOrd="0" presId="urn:microsoft.com/office/officeart/2005/8/layout/hierarchy4"/>
    <dgm:cxn modelId="{AC1CB039-FE0D-46A1-A86B-820C8B682A89}" type="presParOf" srcId="{4F8E3A16-EDA2-446A-B2B8-463611F2BE5A}" destId="{F95DEC04-9831-49A1-83C1-D28D85F02D6B}" srcOrd="0" destOrd="0" presId="urn:microsoft.com/office/officeart/2005/8/layout/hierarchy4"/>
    <dgm:cxn modelId="{96561611-9DEE-4680-8024-E4B9D1EBE82C}" type="presParOf" srcId="{F95DEC04-9831-49A1-83C1-D28D85F02D6B}" destId="{851246C4-7145-4DAE-8E65-D88EF46C1890}" srcOrd="0" destOrd="0" presId="urn:microsoft.com/office/officeart/2005/8/layout/hierarchy4"/>
    <dgm:cxn modelId="{B970DAFA-42ED-4530-8E77-08F2A251D0D8}" type="presParOf" srcId="{F95DEC04-9831-49A1-83C1-D28D85F02D6B}" destId="{F2F7FF2D-C1C7-4ECC-9869-C0B3626A9B3D}" srcOrd="1" destOrd="0" presId="urn:microsoft.com/office/officeart/2005/8/layout/hierarchy4"/>
    <dgm:cxn modelId="{0F5D4621-F78E-4A0F-B0F4-3076A5B0A09C}" type="presParOf" srcId="{F95DEC04-9831-49A1-83C1-D28D85F02D6B}" destId="{78AFC034-CF3B-40F6-BA47-E340E94C158B}" srcOrd="2" destOrd="0" presId="urn:microsoft.com/office/officeart/2005/8/layout/hierarchy4"/>
    <dgm:cxn modelId="{3B205B04-62C3-411F-AF10-2523B6E68CA6}" type="presParOf" srcId="{78AFC034-CF3B-40F6-BA47-E340E94C158B}" destId="{C808B81A-4302-4CBA-A272-D5640EA6955B}" srcOrd="0" destOrd="0" presId="urn:microsoft.com/office/officeart/2005/8/layout/hierarchy4"/>
    <dgm:cxn modelId="{9DF0612D-9B57-4DF2-8B78-C2F6B3ACCF0C}" type="presParOf" srcId="{C808B81A-4302-4CBA-A272-D5640EA6955B}" destId="{A4CD5531-9583-4D1C-85A4-588AD512D41F}" srcOrd="0" destOrd="0" presId="urn:microsoft.com/office/officeart/2005/8/layout/hierarchy4"/>
    <dgm:cxn modelId="{10760ED4-DB0B-4919-A882-C259EF1A2CAC}" type="presParOf" srcId="{C808B81A-4302-4CBA-A272-D5640EA6955B}" destId="{618B633F-A5E7-481E-9395-502B0D76F497}" srcOrd="1" destOrd="0" presId="urn:microsoft.com/office/officeart/2005/8/layout/hierarchy4"/>
    <dgm:cxn modelId="{7E65ED2F-1817-4B52-BFC3-F67FC8991224}" type="presParOf" srcId="{78AFC034-CF3B-40F6-BA47-E340E94C158B}" destId="{F6B5874B-FA40-44AB-A272-300F13310D9C}" srcOrd="1" destOrd="0" presId="urn:microsoft.com/office/officeart/2005/8/layout/hierarchy4"/>
    <dgm:cxn modelId="{69691A8F-EFBE-4B70-87D3-29C6211041B4}" type="presParOf" srcId="{78AFC034-CF3B-40F6-BA47-E340E94C158B}" destId="{69D71EE4-7F01-4BAC-9B32-B1BDAA96B2B7}" srcOrd="2" destOrd="0" presId="urn:microsoft.com/office/officeart/2005/8/layout/hierarchy4"/>
    <dgm:cxn modelId="{8F7C06B4-0565-4FDE-96D4-9ECD8064B1FF}" type="presParOf" srcId="{69D71EE4-7F01-4BAC-9B32-B1BDAA96B2B7}" destId="{257548F7-DE89-4B5B-90A3-BCCB9893A4A8}" srcOrd="0" destOrd="0" presId="urn:microsoft.com/office/officeart/2005/8/layout/hierarchy4"/>
    <dgm:cxn modelId="{3ADADAC8-A109-4ADE-8FBA-47A4BE0EDBDB}" type="presParOf" srcId="{69D71EE4-7F01-4BAC-9B32-B1BDAA96B2B7}" destId="{2D9AACB3-4449-4695-948B-34A9ACEBEB35}" srcOrd="1" destOrd="0" presId="urn:microsoft.com/office/officeart/2005/8/layout/hierarchy4"/>
    <dgm:cxn modelId="{912C859C-69B2-4E00-BBA5-D31B88B0AB82}" type="presParOf" srcId="{78AFC034-CF3B-40F6-BA47-E340E94C158B}" destId="{9CE76572-5954-4DC8-B97A-9067FB834DFE}" srcOrd="3" destOrd="0" presId="urn:microsoft.com/office/officeart/2005/8/layout/hierarchy4"/>
    <dgm:cxn modelId="{C7D4EA1F-E62A-4627-8381-4D3E3113D19A}" type="presParOf" srcId="{78AFC034-CF3B-40F6-BA47-E340E94C158B}" destId="{D8AA2A04-D554-4792-B22B-BAD6DA45B076}" srcOrd="4" destOrd="0" presId="urn:microsoft.com/office/officeart/2005/8/layout/hierarchy4"/>
    <dgm:cxn modelId="{331EC000-8775-4093-8F88-20301110930A}" type="presParOf" srcId="{D8AA2A04-D554-4792-B22B-BAD6DA45B076}" destId="{348723BF-6E5C-43B8-A48A-198BFA1AF470}" srcOrd="0" destOrd="0" presId="urn:microsoft.com/office/officeart/2005/8/layout/hierarchy4"/>
    <dgm:cxn modelId="{95E71418-C067-4134-BD22-FB7902538E20}" type="presParOf" srcId="{D8AA2A04-D554-4792-B22B-BAD6DA45B076}" destId="{8122F380-AD1D-4089-BA3F-A733B26FD3C1}" srcOrd="1" destOrd="0" presId="urn:microsoft.com/office/officeart/2005/8/layout/hierarchy4"/>
    <dgm:cxn modelId="{D8C75437-F820-452F-8C5A-4F856CA43229}" type="presParOf" srcId="{78AFC034-CF3B-40F6-BA47-E340E94C158B}" destId="{94DD6B1E-6E4E-4B8B-ABC5-644E0DBBFDD7}" srcOrd="5" destOrd="0" presId="urn:microsoft.com/office/officeart/2005/8/layout/hierarchy4"/>
    <dgm:cxn modelId="{996D32CC-4886-45A2-9366-BA7ED6505C5D}" type="presParOf" srcId="{78AFC034-CF3B-40F6-BA47-E340E94C158B}" destId="{E07AE027-CBE2-4116-826A-019971535A57}" srcOrd="6" destOrd="0" presId="urn:microsoft.com/office/officeart/2005/8/layout/hierarchy4"/>
    <dgm:cxn modelId="{4F0C63A8-3909-46BA-8F09-CDE749CCF5BB}" type="presParOf" srcId="{E07AE027-CBE2-4116-826A-019971535A57}" destId="{A599A82A-0C2F-45B7-BFE2-2D25E8708BDB}" srcOrd="0" destOrd="0" presId="urn:microsoft.com/office/officeart/2005/8/layout/hierarchy4"/>
    <dgm:cxn modelId="{1596394A-062E-4AC1-BCFC-DA3D2A91A5EA}" type="presParOf" srcId="{E07AE027-CBE2-4116-826A-019971535A57}" destId="{55E1BAC0-CCAD-4555-AD3A-CA67D7F08E27}" srcOrd="1" destOrd="0" presId="urn:microsoft.com/office/officeart/2005/8/layout/hierarchy4"/>
    <dgm:cxn modelId="{942CFDC2-18C6-4A6E-A8EC-8F1B14B73839}" type="presParOf" srcId="{78AFC034-CF3B-40F6-BA47-E340E94C158B}" destId="{7242AC34-5F81-43C7-9E7C-FCBFD757787C}" srcOrd="7" destOrd="0" presId="urn:microsoft.com/office/officeart/2005/8/layout/hierarchy4"/>
    <dgm:cxn modelId="{0F6BCC28-B664-4E7F-8009-86EECAB2C3F3}" type="presParOf" srcId="{78AFC034-CF3B-40F6-BA47-E340E94C158B}" destId="{C5A41D1E-D0F7-4E5C-AC00-D791B346F35D}" srcOrd="8" destOrd="0" presId="urn:microsoft.com/office/officeart/2005/8/layout/hierarchy4"/>
    <dgm:cxn modelId="{69CFFF4B-60EA-4635-BE60-C81D5567578B}" type="presParOf" srcId="{C5A41D1E-D0F7-4E5C-AC00-D791B346F35D}" destId="{D440299F-72AA-4169-A9B3-F3AB4370B33C}" srcOrd="0" destOrd="0" presId="urn:microsoft.com/office/officeart/2005/8/layout/hierarchy4"/>
    <dgm:cxn modelId="{73D51A6B-7FB5-4D13-81E5-8CF5146F0E47}" type="presParOf" srcId="{C5A41D1E-D0F7-4E5C-AC00-D791B346F35D}" destId="{F680BCC9-1C4A-4815-AF2A-234A5C080669}" srcOrd="1" destOrd="0" presId="urn:microsoft.com/office/officeart/2005/8/layout/hierarchy4"/>
    <dgm:cxn modelId="{C04E9DFA-695B-49DA-9623-2DC1D64D8D28}" type="presParOf" srcId="{78AFC034-CF3B-40F6-BA47-E340E94C158B}" destId="{5EA48DE3-473B-4D8B-80AF-9DDE4137BF1D}" srcOrd="9" destOrd="0" presId="urn:microsoft.com/office/officeart/2005/8/layout/hierarchy4"/>
    <dgm:cxn modelId="{E1BFE327-6424-4510-A5CD-F6B34E657078}" type="presParOf" srcId="{78AFC034-CF3B-40F6-BA47-E340E94C158B}" destId="{8E26908D-37FC-4BC0-B5AE-7D6EFD20A29B}" srcOrd="10" destOrd="0" presId="urn:microsoft.com/office/officeart/2005/8/layout/hierarchy4"/>
    <dgm:cxn modelId="{37519B5D-B364-415E-AC9E-6F68B2639D10}" type="presParOf" srcId="{8E26908D-37FC-4BC0-B5AE-7D6EFD20A29B}" destId="{08AB0233-8425-4F12-BEEA-108D4914568F}" srcOrd="0" destOrd="0" presId="urn:microsoft.com/office/officeart/2005/8/layout/hierarchy4"/>
    <dgm:cxn modelId="{29A8AF3D-4AE2-461D-82BF-179DA2FF36FA}" type="presParOf" srcId="{8E26908D-37FC-4BC0-B5AE-7D6EFD20A29B}" destId="{D4157259-3C1A-4D81-A687-9247BFB1BEA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7A9E75-F964-4EC2-AAF8-BA492FA8E0DC}" type="doc">
      <dgm:prSet loTypeId="urn:microsoft.com/office/officeart/2005/8/layout/hierarchy4" loCatId="hierarchy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DD59D809-0001-4D96-85A2-CFC1AB4DE360}">
      <dgm:prSet phldrT="[Текст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Участие в проведении мероприятий по предупреждению ЧС, вызванных весенним паводком в муниципальных образованиях края </a:t>
          </a:r>
          <a:endParaRPr lang="ru-RU" sz="105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9F7659-238B-4B64-88F4-B69AB618D612}" type="parTrans" cxnId="{C4173493-ABAD-4A8B-844D-ADC227BE38C7}">
      <dgm:prSet/>
      <dgm:spPr/>
      <dgm:t>
        <a:bodyPr/>
        <a:lstStyle/>
        <a:p>
          <a:endParaRPr lang="ru-RU"/>
        </a:p>
      </dgm:t>
    </dgm:pt>
    <dgm:pt modelId="{029127D6-6C90-44A0-8E23-DEC953617AFF}" type="sibTrans" cxnId="{C4173493-ABAD-4A8B-844D-ADC227BE38C7}">
      <dgm:prSet/>
      <dgm:spPr/>
      <dgm:t>
        <a:bodyPr/>
        <a:lstStyle/>
        <a:p>
          <a:endParaRPr lang="ru-RU"/>
        </a:p>
      </dgm:t>
    </dgm:pt>
    <dgm:pt modelId="{0A770939-03C6-45AD-88BA-E8BE2A871C87}">
      <dgm:prSet phldrT="[Текст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Работа в составе оперативной группы по контролю за прохождение паводка в северной группе районов 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AA3854-8D84-4B15-8168-3CF1EEBA4081}" type="parTrans" cxnId="{C4213423-C063-41C2-80FF-380708200C36}">
      <dgm:prSet/>
      <dgm:spPr/>
      <dgm:t>
        <a:bodyPr/>
        <a:lstStyle/>
        <a:p>
          <a:endParaRPr lang="ru-RU"/>
        </a:p>
      </dgm:t>
    </dgm:pt>
    <dgm:pt modelId="{0E6B5672-47BB-4BCF-8CED-BAA7827371F8}" type="sibTrans" cxnId="{C4213423-C063-41C2-80FF-380708200C36}">
      <dgm:prSet/>
      <dgm:spPr/>
      <dgm:t>
        <a:bodyPr/>
        <a:lstStyle/>
        <a:p>
          <a:endParaRPr lang="ru-RU"/>
        </a:p>
      </dgm:t>
    </dgm:pt>
    <dgm:pt modelId="{5EEBB157-B489-4B67-97D9-64713D4F9EA0}">
      <dgm:prSet phldrT="[Текст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</a:rPr>
            <a:t>Проведение оценки последствий весеннего паводка 2021 года в южной группе районов 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EEBA85-CB86-4C7F-998D-94E7279F75D7}" type="parTrans" cxnId="{C54DE021-231C-48CA-AB48-F23907DA52D3}">
      <dgm:prSet/>
      <dgm:spPr/>
      <dgm:t>
        <a:bodyPr/>
        <a:lstStyle/>
        <a:p>
          <a:endParaRPr lang="ru-RU"/>
        </a:p>
      </dgm:t>
    </dgm:pt>
    <dgm:pt modelId="{E445080E-F863-4B0E-B44A-3677B6EB9634}" type="sibTrans" cxnId="{C54DE021-231C-48CA-AB48-F23907DA52D3}">
      <dgm:prSet/>
      <dgm:spPr/>
      <dgm:t>
        <a:bodyPr/>
        <a:lstStyle/>
        <a:p>
          <a:endParaRPr lang="ru-RU"/>
        </a:p>
      </dgm:t>
    </dgm:pt>
    <dgm:pt modelId="{C0D18C09-1A7E-4BFF-BC72-6A913395D252}">
      <dgm:prSet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Проведение осмотров готовности  пунктов временного размещения пострадавшего населения в муниципальных образованиях края</a:t>
          </a:r>
          <a:endParaRPr lang="ru-RU" sz="1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79A5D6-CAD3-4001-998F-6F1F1789A77B}" type="parTrans" cxnId="{9A1FDD83-7E61-4103-997C-F6F4A73F63F0}">
      <dgm:prSet/>
      <dgm:spPr/>
      <dgm:t>
        <a:bodyPr/>
        <a:lstStyle/>
        <a:p>
          <a:endParaRPr lang="ru-RU"/>
        </a:p>
      </dgm:t>
    </dgm:pt>
    <dgm:pt modelId="{5418BF49-531C-48E6-8F05-3C6F21C90145}" type="sibTrans" cxnId="{9A1FDD83-7E61-4103-997C-F6F4A73F63F0}">
      <dgm:prSet/>
      <dgm:spPr/>
      <dgm:t>
        <a:bodyPr/>
        <a:lstStyle/>
        <a:p>
          <a:endParaRPr lang="ru-RU"/>
        </a:p>
      </dgm:t>
    </dgm:pt>
    <dgm:pt modelId="{567ADEA9-E430-466E-AFA7-4C9AEB306813}">
      <dgm:prSet custT="1"/>
      <dgm:spPr>
        <a:solidFill>
          <a:srgbClr val="00B0F0"/>
        </a:solidFill>
        <a:ln>
          <a:solidFill>
            <a:schemeClr val="tx1"/>
          </a:solidFill>
        </a:ln>
      </dgm:spPr>
      <dgm:t>
        <a:bodyPr lIns="36000"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600" dirty="0" smtClean="0">
              <a:solidFill>
                <a:schemeClr val="tx1"/>
              </a:solidFill>
              <a:cs typeface="Arial" charset="0"/>
            </a:rPr>
            <a:t>Разработка и формирование кратких карточек территорий (районов) Красноярского края. 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C4B1C2-0754-4591-9BAD-D66FA256CFDA}" type="sibTrans" cxnId="{F8DB68B1-DB18-44BB-9381-357F1ECDF41B}">
      <dgm:prSet/>
      <dgm:spPr/>
      <dgm:t>
        <a:bodyPr/>
        <a:lstStyle/>
        <a:p>
          <a:endParaRPr lang="ru-RU"/>
        </a:p>
      </dgm:t>
    </dgm:pt>
    <dgm:pt modelId="{0F936389-10DF-42AF-8CFF-D87D0D820833}" type="parTrans" cxnId="{F8DB68B1-DB18-44BB-9381-357F1ECDF41B}">
      <dgm:prSet/>
      <dgm:spPr/>
      <dgm:t>
        <a:bodyPr/>
        <a:lstStyle/>
        <a:p>
          <a:endParaRPr lang="ru-RU"/>
        </a:p>
      </dgm:t>
    </dgm:pt>
    <dgm:pt modelId="{373148C4-3AD5-4E09-B7D4-FF0CE9AF9131}">
      <dgm:prSet custT="1"/>
      <dgm:spPr>
        <a:solidFill>
          <a:srgbClr val="00B0F0"/>
        </a:solidFill>
        <a:ln>
          <a:solidFill>
            <a:schemeClr val="tx1"/>
          </a:solidFill>
        </a:ln>
      </dgm:spPr>
      <dgm:t>
        <a:bodyPr lIns="0" rIns="36000" bIns="36000"/>
        <a:lstStyle/>
        <a:p>
          <a:pPr algn="ctr"/>
          <a:r>
            <a:rPr lang="ru-RU" sz="1600" dirty="0" smtClean="0">
              <a:solidFill>
                <a:schemeClr val="tx1"/>
              </a:solidFill>
            </a:rPr>
            <a:t>Подготовлен анализ деятельности муниципальных образований при объявленных режимах чрезвычайных ситуаций за 2021 г. </a:t>
          </a:r>
          <a:endParaRPr lang="ru-RU" sz="18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43BB3F-A5BA-4471-9A59-4317EE2686F2}" type="parTrans" cxnId="{28525361-E912-4B1B-A8DE-926AF787B958}">
      <dgm:prSet/>
      <dgm:spPr/>
      <dgm:t>
        <a:bodyPr/>
        <a:lstStyle/>
        <a:p>
          <a:endParaRPr lang="ru-RU"/>
        </a:p>
      </dgm:t>
    </dgm:pt>
    <dgm:pt modelId="{5ED100A1-78F2-47EA-A2AF-343C45A8CAAE}" type="sibTrans" cxnId="{28525361-E912-4B1B-A8DE-926AF787B958}">
      <dgm:prSet/>
      <dgm:spPr/>
      <dgm:t>
        <a:bodyPr/>
        <a:lstStyle/>
        <a:p>
          <a:endParaRPr lang="ru-RU"/>
        </a:p>
      </dgm:t>
    </dgm:pt>
    <dgm:pt modelId="{A7A10008-25A5-4E0E-91E0-65B6EEC8E269}">
      <dgm:prSet phldrT="[Текст]" custT="1"/>
      <dgm:spPr/>
      <dgm:t>
        <a:bodyPr/>
        <a:lstStyle/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>
            <a:effectLst/>
          </a:endParaRPr>
        </a:p>
      </dgm:t>
    </dgm:pt>
    <dgm:pt modelId="{53BC9B20-CBC7-4A00-8D63-A96DE6F19631}" type="sibTrans" cxnId="{B361E403-94C0-48FC-9901-C12FF2E9ABE4}">
      <dgm:prSet/>
      <dgm:spPr/>
      <dgm:t>
        <a:bodyPr/>
        <a:lstStyle/>
        <a:p>
          <a:endParaRPr lang="ru-RU"/>
        </a:p>
      </dgm:t>
    </dgm:pt>
    <dgm:pt modelId="{AA115690-28AF-42F6-9F30-240F5C01311D}" type="parTrans" cxnId="{B361E403-94C0-48FC-9901-C12FF2E9ABE4}">
      <dgm:prSet/>
      <dgm:spPr/>
      <dgm:t>
        <a:bodyPr/>
        <a:lstStyle/>
        <a:p>
          <a:endParaRPr lang="ru-RU"/>
        </a:p>
      </dgm:t>
    </dgm:pt>
    <dgm:pt modelId="{4F8E3A16-EDA2-446A-B2B8-463611F2BE5A}" type="pres">
      <dgm:prSet presAssocID="{AF7A9E75-F964-4EC2-AAF8-BA492FA8E0D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95DEC04-9831-49A1-83C1-D28D85F02D6B}" type="pres">
      <dgm:prSet presAssocID="{A7A10008-25A5-4E0E-91E0-65B6EEC8E269}" presName="vertOne" presStyleCnt="0"/>
      <dgm:spPr/>
    </dgm:pt>
    <dgm:pt modelId="{851246C4-7145-4DAE-8E65-D88EF46C1890}" type="pres">
      <dgm:prSet presAssocID="{A7A10008-25A5-4E0E-91E0-65B6EEC8E269}" presName="txOne" presStyleLbl="node0" presStyleIdx="0" presStyleCnt="1" custFlipVert="1" custScaleY="3558" custLinFactNeighborX="0" custLinFactNeighborY="-1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F7FF2D-C1C7-4ECC-9869-C0B3626A9B3D}" type="pres">
      <dgm:prSet presAssocID="{A7A10008-25A5-4E0E-91E0-65B6EEC8E269}" presName="parTransOne" presStyleCnt="0"/>
      <dgm:spPr/>
    </dgm:pt>
    <dgm:pt modelId="{78AFC034-CF3B-40F6-BA47-E340E94C158B}" type="pres">
      <dgm:prSet presAssocID="{A7A10008-25A5-4E0E-91E0-65B6EEC8E269}" presName="horzOne" presStyleCnt="0"/>
      <dgm:spPr/>
    </dgm:pt>
    <dgm:pt modelId="{C808B81A-4302-4CBA-A272-D5640EA6955B}" type="pres">
      <dgm:prSet presAssocID="{DD59D809-0001-4D96-85A2-CFC1AB4DE360}" presName="vertTwo" presStyleCnt="0"/>
      <dgm:spPr/>
    </dgm:pt>
    <dgm:pt modelId="{A4CD5531-9583-4D1C-85A4-588AD512D41F}" type="pres">
      <dgm:prSet presAssocID="{DD59D809-0001-4D96-85A2-CFC1AB4DE360}" presName="txTwo" presStyleLbl="node2" presStyleIdx="0" presStyleCnt="6" custLinFactNeighborX="7053" custLinFactNeighborY="36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8B633F-A5E7-481E-9395-502B0D76F497}" type="pres">
      <dgm:prSet presAssocID="{DD59D809-0001-4D96-85A2-CFC1AB4DE360}" presName="horzTwo" presStyleCnt="0"/>
      <dgm:spPr/>
    </dgm:pt>
    <dgm:pt modelId="{F6B5874B-FA40-44AB-A272-300F13310D9C}" type="pres">
      <dgm:prSet presAssocID="{029127D6-6C90-44A0-8E23-DEC953617AFF}" presName="sibSpaceTwo" presStyleCnt="0"/>
      <dgm:spPr/>
    </dgm:pt>
    <dgm:pt modelId="{69D71EE4-7F01-4BAC-9B32-B1BDAA96B2B7}" type="pres">
      <dgm:prSet presAssocID="{0A770939-03C6-45AD-88BA-E8BE2A871C87}" presName="vertTwo" presStyleCnt="0"/>
      <dgm:spPr/>
    </dgm:pt>
    <dgm:pt modelId="{257548F7-DE89-4B5B-90A3-BCCB9893A4A8}" type="pres">
      <dgm:prSet presAssocID="{0A770939-03C6-45AD-88BA-E8BE2A871C87}" presName="txTwo" presStyleLbl="node2" presStyleIdx="1" presStyleCnt="6" custLinFactNeighborX="3550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9AACB3-4449-4695-948B-34A9ACEBEB35}" type="pres">
      <dgm:prSet presAssocID="{0A770939-03C6-45AD-88BA-E8BE2A871C87}" presName="horzTwo" presStyleCnt="0"/>
      <dgm:spPr/>
    </dgm:pt>
    <dgm:pt modelId="{9CE76572-5954-4DC8-B97A-9067FB834DFE}" type="pres">
      <dgm:prSet presAssocID="{0E6B5672-47BB-4BCF-8CED-BAA7827371F8}" presName="sibSpaceTwo" presStyleCnt="0"/>
      <dgm:spPr/>
    </dgm:pt>
    <dgm:pt modelId="{D8AA2A04-D554-4792-B22B-BAD6DA45B076}" type="pres">
      <dgm:prSet presAssocID="{5EEBB157-B489-4B67-97D9-64713D4F9EA0}" presName="vertTwo" presStyleCnt="0"/>
      <dgm:spPr/>
    </dgm:pt>
    <dgm:pt modelId="{348723BF-6E5C-43B8-A48A-198BFA1AF470}" type="pres">
      <dgm:prSet presAssocID="{5EEBB157-B489-4B67-97D9-64713D4F9EA0}" presName="txTwo" presStyleLbl="node2" presStyleIdx="2" presStyleCnt="6" custLinFactNeighborX="4358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22F380-AD1D-4089-BA3F-A733B26FD3C1}" type="pres">
      <dgm:prSet presAssocID="{5EEBB157-B489-4B67-97D9-64713D4F9EA0}" presName="horzTwo" presStyleCnt="0"/>
      <dgm:spPr/>
    </dgm:pt>
    <dgm:pt modelId="{94DD6B1E-6E4E-4B8B-ABC5-644E0DBBFDD7}" type="pres">
      <dgm:prSet presAssocID="{E445080E-F863-4B0E-B44A-3677B6EB9634}" presName="sibSpaceTwo" presStyleCnt="0"/>
      <dgm:spPr/>
    </dgm:pt>
    <dgm:pt modelId="{E07AE027-CBE2-4116-826A-019971535A57}" type="pres">
      <dgm:prSet presAssocID="{C0D18C09-1A7E-4BFF-BC72-6A913395D252}" presName="vertTwo" presStyleCnt="0"/>
      <dgm:spPr/>
    </dgm:pt>
    <dgm:pt modelId="{A599A82A-0C2F-45B7-BFE2-2D25E8708BDB}" type="pres">
      <dgm:prSet presAssocID="{C0D18C09-1A7E-4BFF-BC72-6A913395D252}" presName="txTwo" presStyleLbl="node2" presStyleIdx="3" presStyleCnt="6" custLinFactNeighborX="5233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E1BAC0-CCAD-4555-AD3A-CA67D7F08E27}" type="pres">
      <dgm:prSet presAssocID="{C0D18C09-1A7E-4BFF-BC72-6A913395D252}" presName="horzTwo" presStyleCnt="0"/>
      <dgm:spPr/>
    </dgm:pt>
    <dgm:pt modelId="{7242AC34-5F81-43C7-9E7C-FCBFD757787C}" type="pres">
      <dgm:prSet presAssocID="{5418BF49-531C-48E6-8F05-3C6F21C90145}" presName="sibSpaceTwo" presStyleCnt="0"/>
      <dgm:spPr/>
    </dgm:pt>
    <dgm:pt modelId="{C5A41D1E-D0F7-4E5C-AC00-D791B346F35D}" type="pres">
      <dgm:prSet presAssocID="{373148C4-3AD5-4E09-B7D4-FF0CE9AF9131}" presName="vertTwo" presStyleCnt="0"/>
      <dgm:spPr/>
    </dgm:pt>
    <dgm:pt modelId="{D440299F-72AA-4169-A9B3-F3AB4370B33C}" type="pres">
      <dgm:prSet presAssocID="{373148C4-3AD5-4E09-B7D4-FF0CE9AF9131}" presName="txTwo" presStyleLbl="node2" presStyleIdx="4" presStyleCnt="6" custLinFactNeighborX="807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80BCC9-1C4A-4815-AF2A-234A5C080669}" type="pres">
      <dgm:prSet presAssocID="{373148C4-3AD5-4E09-B7D4-FF0CE9AF9131}" presName="horzTwo" presStyleCnt="0"/>
      <dgm:spPr/>
    </dgm:pt>
    <dgm:pt modelId="{5EA48DE3-473B-4D8B-80AF-9DDE4137BF1D}" type="pres">
      <dgm:prSet presAssocID="{5ED100A1-78F2-47EA-A2AF-343C45A8CAAE}" presName="sibSpaceTwo" presStyleCnt="0"/>
      <dgm:spPr/>
    </dgm:pt>
    <dgm:pt modelId="{8E26908D-37FC-4BC0-B5AE-7D6EFD20A29B}" type="pres">
      <dgm:prSet presAssocID="{567ADEA9-E430-466E-AFA7-4C9AEB306813}" presName="vertTwo" presStyleCnt="0"/>
      <dgm:spPr/>
    </dgm:pt>
    <dgm:pt modelId="{08AB0233-8425-4F12-BEEA-108D4914568F}" type="pres">
      <dgm:prSet presAssocID="{567ADEA9-E430-466E-AFA7-4C9AEB306813}" presName="txTwo" presStyleLbl="node2" presStyleIdx="5" presStyleCnt="6" custLinFactNeighborX="4607" custLinFactNeighborY="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157259-3C1A-4D81-A687-9247BFB1BEAB}" type="pres">
      <dgm:prSet presAssocID="{567ADEA9-E430-466E-AFA7-4C9AEB306813}" presName="horzTwo" presStyleCnt="0"/>
      <dgm:spPr/>
    </dgm:pt>
  </dgm:ptLst>
  <dgm:cxnLst>
    <dgm:cxn modelId="{C4213423-C063-41C2-80FF-380708200C36}" srcId="{A7A10008-25A5-4E0E-91E0-65B6EEC8E269}" destId="{0A770939-03C6-45AD-88BA-E8BE2A871C87}" srcOrd="1" destOrd="0" parTransId="{28AA3854-8D84-4B15-8168-3CF1EEBA4081}" sibTransId="{0E6B5672-47BB-4BCF-8CED-BAA7827371F8}"/>
    <dgm:cxn modelId="{B88F1B36-9166-4E61-9F02-3E50B956EBFD}" type="presOf" srcId="{5EEBB157-B489-4B67-97D9-64713D4F9EA0}" destId="{348723BF-6E5C-43B8-A48A-198BFA1AF470}" srcOrd="0" destOrd="0" presId="urn:microsoft.com/office/officeart/2005/8/layout/hierarchy4"/>
    <dgm:cxn modelId="{F8DB68B1-DB18-44BB-9381-357F1ECDF41B}" srcId="{A7A10008-25A5-4E0E-91E0-65B6EEC8E269}" destId="{567ADEA9-E430-466E-AFA7-4C9AEB306813}" srcOrd="5" destOrd="0" parTransId="{0F936389-10DF-42AF-8CFF-D87D0D820833}" sibTransId="{E0C4B1C2-0754-4591-9BAD-D66FA256CFDA}"/>
    <dgm:cxn modelId="{E5A10189-7D0D-4BFA-9F51-258CB14C24D7}" type="presOf" srcId="{373148C4-3AD5-4E09-B7D4-FF0CE9AF9131}" destId="{D440299F-72AA-4169-A9B3-F3AB4370B33C}" srcOrd="0" destOrd="0" presId="urn:microsoft.com/office/officeart/2005/8/layout/hierarchy4"/>
    <dgm:cxn modelId="{5B61F0B6-5466-4EFE-9FF6-324D2830BC33}" type="presOf" srcId="{A7A10008-25A5-4E0E-91E0-65B6EEC8E269}" destId="{851246C4-7145-4DAE-8E65-D88EF46C1890}" srcOrd="0" destOrd="0" presId="urn:microsoft.com/office/officeart/2005/8/layout/hierarchy4"/>
    <dgm:cxn modelId="{9A1FDD83-7E61-4103-997C-F6F4A73F63F0}" srcId="{A7A10008-25A5-4E0E-91E0-65B6EEC8E269}" destId="{C0D18C09-1A7E-4BFF-BC72-6A913395D252}" srcOrd="3" destOrd="0" parTransId="{9D79A5D6-CAD3-4001-998F-6F1F1789A77B}" sibTransId="{5418BF49-531C-48E6-8F05-3C6F21C90145}"/>
    <dgm:cxn modelId="{C54DE021-231C-48CA-AB48-F23907DA52D3}" srcId="{A7A10008-25A5-4E0E-91E0-65B6EEC8E269}" destId="{5EEBB157-B489-4B67-97D9-64713D4F9EA0}" srcOrd="2" destOrd="0" parTransId="{2FEEBA85-CB86-4C7F-998D-94E7279F75D7}" sibTransId="{E445080E-F863-4B0E-B44A-3677B6EB9634}"/>
    <dgm:cxn modelId="{7F3B9DBD-0F0C-4A2B-AE04-9DE00DD4877B}" type="presOf" srcId="{C0D18C09-1A7E-4BFF-BC72-6A913395D252}" destId="{A599A82A-0C2F-45B7-BFE2-2D25E8708BDB}" srcOrd="0" destOrd="0" presId="urn:microsoft.com/office/officeart/2005/8/layout/hierarchy4"/>
    <dgm:cxn modelId="{8F8B7A5F-CFF9-4300-BF19-E864AEEDBF6A}" type="presOf" srcId="{0A770939-03C6-45AD-88BA-E8BE2A871C87}" destId="{257548F7-DE89-4B5B-90A3-BCCB9893A4A8}" srcOrd="0" destOrd="0" presId="urn:microsoft.com/office/officeart/2005/8/layout/hierarchy4"/>
    <dgm:cxn modelId="{EDA3E88A-9E9D-4F36-B559-E3D63E3FE8DD}" type="presOf" srcId="{567ADEA9-E430-466E-AFA7-4C9AEB306813}" destId="{08AB0233-8425-4F12-BEEA-108D4914568F}" srcOrd="0" destOrd="0" presId="urn:microsoft.com/office/officeart/2005/8/layout/hierarchy4"/>
    <dgm:cxn modelId="{B361E403-94C0-48FC-9901-C12FF2E9ABE4}" srcId="{AF7A9E75-F964-4EC2-AAF8-BA492FA8E0DC}" destId="{A7A10008-25A5-4E0E-91E0-65B6EEC8E269}" srcOrd="0" destOrd="0" parTransId="{AA115690-28AF-42F6-9F30-240F5C01311D}" sibTransId="{53BC9B20-CBC7-4A00-8D63-A96DE6F19631}"/>
    <dgm:cxn modelId="{BAD75096-9F19-412E-9A1F-899AC40F2B02}" type="presOf" srcId="{AF7A9E75-F964-4EC2-AAF8-BA492FA8E0DC}" destId="{4F8E3A16-EDA2-446A-B2B8-463611F2BE5A}" srcOrd="0" destOrd="0" presId="urn:microsoft.com/office/officeart/2005/8/layout/hierarchy4"/>
    <dgm:cxn modelId="{C4173493-ABAD-4A8B-844D-ADC227BE38C7}" srcId="{A7A10008-25A5-4E0E-91E0-65B6EEC8E269}" destId="{DD59D809-0001-4D96-85A2-CFC1AB4DE360}" srcOrd="0" destOrd="0" parTransId="{339F7659-238B-4B64-88F4-B69AB618D612}" sibTransId="{029127D6-6C90-44A0-8E23-DEC953617AFF}"/>
    <dgm:cxn modelId="{28525361-E912-4B1B-A8DE-926AF787B958}" srcId="{A7A10008-25A5-4E0E-91E0-65B6EEC8E269}" destId="{373148C4-3AD5-4E09-B7D4-FF0CE9AF9131}" srcOrd="4" destOrd="0" parTransId="{A643BB3F-A5BA-4471-9A59-4317EE2686F2}" sibTransId="{5ED100A1-78F2-47EA-A2AF-343C45A8CAAE}"/>
    <dgm:cxn modelId="{EE4DECC7-0F3A-412D-9C46-B8A8EEA154B1}" type="presOf" srcId="{DD59D809-0001-4D96-85A2-CFC1AB4DE360}" destId="{A4CD5531-9583-4D1C-85A4-588AD512D41F}" srcOrd="0" destOrd="0" presId="urn:microsoft.com/office/officeart/2005/8/layout/hierarchy4"/>
    <dgm:cxn modelId="{CEB633F6-FBDE-4ADA-A32C-043A782A0E47}" type="presParOf" srcId="{4F8E3A16-EDA2-446A-B2B8-463611F2BE5A}" destId="{F95DEC04-9831-49A1-83C1-D28D85F02D6B}" srcOrd="0" destOrd="0" presId="urn:microsoft.com/office/officeart/2005/8/layout/hierarchy4"/>
    <dgm:cxn modelId="{3E2ED9CD-760D-45F2-8877-4148D8A8D38D}" type="presParOf" srcId="{F95DEC04-9831-49A1-83C1-D28D85F02D6B}" destId="{851246C4-7145-4DAE-8E65-D88EF46C1890}" srcOrd="0" destOrd="0" presId="urn:microsoft.com/office/officeart/2005/8/layout/hierarchy4"/>
    <dgm:cxn modelId="{1F6A21B3-3251-43E9-8B4A-B4708D4E3298}" type="presParOf" srcId="{F95DEC04-9831-49A1-83C1-D28D85F02D6B}" destId="{F2F7FF2D-C1C7-4ECC-9869-C0B3626A9B3D}" srcOrd="1" destOrd="0" presId="urn:microsoft.com/office/officeart/2005/8/layout/hierarchy4"/>
    <dgm:cxn modelId="{35E7650F-EF3C-4886-B94A-E3905117E8C5}" type="presParOf" srcId="{F95DEC04-9831-49A1-83C1-D28D85F02D6B}" destId="{78AFC034-CF3B-40F6-BA47-E340E94C158B}" srcOrd="2" destOrd="0" presId="urn:microsoft.com/office/officeart/2005/8/layout/hierarchy4"/>
    <dgm:cxn modelId="{A9E793C9-0202-457C-93CD-30FF9CD8CD56}" type="presParOf" srcId="{78AFC034-CF3B-40F6-BA47-E340E94C158B}" destId="{C808B81A-4302-4CBA-A272-D5640EA6955B}" srcOrd="0" destOrd="0" presId="urn:microsoft.com/office/officeart/2005/8/layout/hierarchy4"/>
    <dgm:cxn modelId="{74C08FEC-1D3F-4549-8C1B-6B6AA2086066}" type="presParOf" srcId="{C808B81A-4302-4CBA-A272-D5640EA6955B}" destId="{A4CD5531-9583-4D1C-85A4-588AD512D41F}" srcOrd="0" destOrd="0" presId="urn:microsoft.com/office/officeart/2005/8/layout/hierarchy4"/>
    <dgm:cxn modelId="{ABE6F39B-4F7F-4D13-A596-296640C6F5E6}" type="presParOf" srcId="{C808B81A-4302-4CBA-A272-D5640EA6955B}" destId="{618B633F-A5E7-481E-9395-502B0D76F497}" srcOrd="1" destOrd="0" presId="urn:microsoft.com/office/officeart/2005/8/layout/hierarchy4"/>
    <dgm:cxn modelId="{4348E3F2-6490-4A11-8534-560AA3DF12BD}" type="presParOf" srcId="{78AFC034-CF3B-40F6-BA47-E340E94C158B}" destId="{F6B5874B-FA40-44AB-A272-300F13310D9C}" srcOrd="1" destOrd="0" presId="urn:microsoft.com/office/officeart/2005/8/layout/hierarchy4"/>
    <dgm:cxn modelId="{5735ED2A-D969-40A3-8026-ABBF68591698}" type="presParOf" srcId="{78AFC034-CF3B-40F6-BA47-E340E94C158B}" destId="{69D71EE4-7F01-4BAC-9B32-B1BDAA96B2B7}" srcOrd="2" destOrd="0" presId="urn:microsoft.com/office/officeart/2005/8/layout/hierarchy4"/>
    <dgm:cxn modelId="{8A0F26B3-2333-433F-9B3B-E0C0F2DFC870}" type="presParOf" srcId="{69D71EE4-7F01-4BAC-9B32-B1BDAA96B2B7}" destId="{257548F7-DE89-4B5B-90A3-BCCB9893A4A8}" srcOrd="0" destOrd="0" presId="urn:microsoft.com/office/officeart/2005/8/layout/hierarchy4"/>
    <dgm:cxn modelId="{94C16F53-1E7F-4334-B575-66930A34D324}" type="presParOf" srcId="{69D71EE4-7F01-4BAC-9B32-B1BDAA96B2B7}" destId="{2D9AACB3-4449-4695-948B-34A9ACEBEB35}" srcOrd="1" destOrd="0" presId="urn:microsoft.com/office/officeart/2005/8/layout/hierarchy4"/>
    <dgm:cxn modelId="{F8F9C040-589A-4155-93E0-1967155B79C5}" type="presParOf" srcId="{78AFC034-CF3B-40F6-BA47-E340E94C158B}" destId="{9CE76572-5954-4DC8-B97A-9067FB834DFE}" srcOrd="3" destOrd="0" presId="urn:microsoft.com/office/officeart/2005/8/layout/hierarchy4"/>
    <dgm:cxn modelId="{9319C9DD-51FC-418A-939A-19B61DFE9F5E}" type="presParOf" srcId="{78AFC034-CF3B-40F6-BA47-E340E94C158B}" destId="{D8AA2A04-D554-4792-B22B-BAD6DA45B076}" srcOrd="4" destOrd="0" presId="urn:microsoft.com/office/officeart/2005/8/layout/hierarchy4"/>
    <dgm:cxn modelId="{0F49CC35-41E2-4237-8680-12C1462798D1}" type="presParOf" srcId="{D8AA2A04-D554-4792-B22B-BAD6DA45B076}" destId="{348723BF-6E5C-43B8-A48A-198BFA1AF470}" srcOrd="0" destOrd="0" presId="urn:microsoft.com/office/officeart/2005/8/layout/hierarchy4"/>
    <dgm:cxn modelId="{77990836-F5CF-42BC-A34B-9E6438B89228}" type="presParOf" srcId="{D8AA2A04-D554-4792-B22B-BAD6DA45B076}" destId="{8122F380-AD1D-4089-BA3F-A733B26FD3C1}" srcOrd="1" destOrd="0" presId="urn:microsoft.com/office/officeart/2005/8/layout/hierarchy4"/>
    <dgm:cxn modelId="{0AEDB3AE-A0D6-487D-B24D-BDCC9F0DA151}" type="presParOf" srcId="{78AFC034-CF3B-40F6-BA47-E340E94C158B}" destId="{94DD6B1E-6E4E-4B8B-ABC5-644E0DBBFDD7}" srcOrd="5" destOrd="0" presId="urn:microsoft.com/office/officeart/2005/8/layout/hierarchy4"/>
    <dgm:cxn modelId="{4189E510-1CA3-4C90-8573-0121725A7072}" type="presParOf" srcId="{78AFC034-CF3B-40F6-BA47-E340E94C158B}" destId="{E07AE027-CBE2-4116-826A-019971535A57}" srcOrd="6" destOrd="0" presId="urn:microsoft.com/office/officeart/2005/8/layout/hierarchy4"/>
    <dgm:cxn modelId="{27A0C602-FC66-437E-A675-CE7932D2055E}" type="presParOf" srcId="{E07AE027-CBE2-4116-826A-019971535A57}" destId="{A599A82A-0C2F-45B7-BFE2-2D25E8708BDB}" srcOrd="0" destOrd="0" presId="urn:microsoft.com/office/officeart/2005/8/layout/hierarchy4"/>
    <dgm:cxn modelId="{FB55A086-AC81-451B-98A6-79F68E32A6BD}" type="presParOf" srcId="{E07AE027-CBE2-4116-826A-019971535A57}" destId="{55E1BAC0-CCAD-4555-AD3A-CA67D7F08E27}" srcOrd="1" destOrd="0" presId="urn:microsoft.com/office/officeart/2005/8/layout/hierarchy4"/>
    <dgm:cxn modelId="{9F67FFA9-E732-4C1D-8CAE-265734307532}" type="presParOf" srcId="{78AFC034-CF3B-40F6-BA47-E340E94C158B}" destId="{7242AC34-5F81-43C7-9E7C-FCBFD757787C}" srcOrd="7" destOrd="0" presId="urn:microsoft.com/office/officeart/2005/8/layout/hierarchy4"/>
    <dgm:cxn modelId="{5F915CEE-4F8A-44BB-92BD-03514810BE8D}" type="presParOf" srcId="{78AFC034-CF3B-40F6-BA47-E340E94C158B}" destId="{C5A41D1E-D0F7-4E5C-AC00-D791B346F35D}" srcOrd="8" destOrd="0" presId="urn:microsoft.com/office/officeart/2005/8/layout/hierarchy4"/>
    <dgm:cxn modelId="{DD76875D-9ABC-4A11-9910-9907651F3E31}" type="presParOf" srcId="{C5A41D1E-D0F7-4E5C-AC00-D791B346F35D}" destId="{D440299F-72AA-4169-A9B3-F3AB4370B33C}" srcOrd="0" destOrd="0" presId="urn:microsoft.com/office/officeart/2005/8/layout/hierarchy4"/>
    <dgm:cxn modelId="{5C868A4E-22B9-4D9A-BC11-AD8A89C7DAB3}" type="presParOf" srcId="{C5A41D1E-D0F7-4E5C-AC00-D791B346F35D}" destId="{F680BCC9-1C4A-4815-AF2A-234A5C080669}" srcOrd="1" destOrd="0" presId="urn:microsoft.com/office/officeart/2005/8/layout/hierarchy4"/>
    <dgm:cxn modelId="{FDF7DFF7-BF3B-4521-B717-433D9F8A0394}" type="presParOf" srcId="{78AFC034-CF3B-40F6-BA47-E340E94C158B}" destId="{5EA48DE3-473B-4D8B-80AF-9DDE4137BF1D}" srcOrd="9" destOrd="0" presId="urn:microsoft.com/office/officeart/2005/8/layout/hierarchy4"/>
    <dgm:cxn modelId="{7EC96700-571D-4C5A-866F-E6D3985628A4}" type="presParOf" srcId="{78AFC034-CF3B-40F6-BA47-E340E94C158B}" destId="{8E26908D-37FC-4BC0-B5AE-7D6EFD20A29B}" srcOrd="10" destOrd="0" presId="urn:microsoft.com/office/officeart/2005/8/layout/hierarchy4"/>
    <dgm:cxn modelId="{BAC0102D-77CF-4F44-B33A-537FB8E6F280}" type="presParOf" srcId="{8E26908D-37FC-4BC0-B5AE-7D6EFD20A29B}" destId="{08AB0233-8425-4F12-BEEA-108D4914568F}" srcOrd="0" destOrd="0" presId="urn:microsoft.com/office/officeart/2005/8/layout/hierarchy4"/>
    <dgm:cxn modelId="{D63D0EF0-D2F9-492B-9C01-F3D607649BF8}" type="presParOf" srcId="{8E26908D-37FC-4BC0-B5AE-7D6EFD20A29B}" destId="{D4157259-3C1A-4D81-A687-9247BFB1BEA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6DB29-F6B8-4067-B383-6A3DBB473554}">
      <dsp:nvSpPr>
        <dsp:cNvPr id="0" name=""/>
        <dsp:cNvSpPr/>
      </dsp:nvSpPr>
      <dsp:spPr>
        <a:xfrm>
          <a:off x="0" y="0"/>
          <a:ext cx="2287548" cy="51723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Группа юридического обеспечения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b="1" kern="1200" dirty="0"/>
        </a:p>
      </dsp:txBody>
      <dsp:txXfrm>
        <a:off x="0" y="2068940"/>
        <a:ext cx="2287548" cy="2068940"/>
      </dsp:txXfrm>
    </dsp:sp>
    <dsp:sp modelId="{E5FD9699-C1A2-4C03-A12E-6D6AEBD8938B}">
      <dsp:nvSpPr>
        <dsp:cNvPr id="0" name=""/>
        <dsp:cNvSpPr/>
      </dsp:nvSpPr>
      <dsp:spPr>
        <a:xfrm>
          <a:off x="282578" y="310340"/>
          <a:ext cx="1722392" cy="17223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E81F5E-DC4A-4C5F-8A0B-44FE36FD7908}">
      <dsp:nvSpPr>
        <dsp:cNvPr id="0" name=""/>
        <dsp:cNvSpPr/>
      </dsp:nvSpPr>
      <dsp:spPr>
        <a:xfrm>
          <a:off x="2356175" y="0"/>
          <a:ext cx="2287548" cy="5172350"/>
        </a:xfrm>
        <a:prstGeom prst="roundRect">
          <a:avLst>
            <a:gd name="adj" fmla="val 10000"/>
          </a:avLst>
        </a:prstGeom>
        <a:solidFill>
          <a:srgbClr val="54CCC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Отдел организационный  и кадров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b="1" kern="1200" dirty="0"/>
        </a:p>
      </dsp:txBody>
      <dsp:txXfrm>
        <a:off x="2356175" y="2068940"/>
        <a:ext cx="2287548" cy="2068940"/>
      </dsp:txXfrm>
    </dsp:sp>
    <dsp:sp modelId="{C4D20981-5AE0-4295-837C-96BD69ADB48C}">
      <dsp:nvSpPr>
        <dsp:cNvPr id="0" name=""/>
        <dsp:cNvSpPr/>
      </dsp:nvSpPr>
      <dsp:spPr>
        <a:xfrm>
          <a:off x="2638753" y="310340"/>
          <a:ext cx="1722392" cy="172239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46689-12AB-4E71-90F9-47632BBD0145}">
      <dsp:nvSpPr>
        <dsp:cNvPr id="0" name=""/>
        <dsp:cNvSpPr/>
      </dsp:nvSpPr>
      <dsp:spPr>
        <a:xfrm>
          <a:off x="4674239" y="0"/>
          <a:ext cx="2287548" cy="5172350"/>
        </a:xfrm>
        <a:prstGeom prst="roundRect">
          <a:avLst>
            <a:gd name="adj" fmla="val 10000"/>
          </a:avLst>
        </a:prstGeom>
        <a:solidFill>
          <a:srgbClr val="4DC58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Гараж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74239" y="2068940"/>
        <a:ext cx="2287548" cy="2068940"/>
      </dsp:txXfrm>
    </dsp:sp>
    <dsp:sp modelId="{B826FA24-D47C-4941-B1C5-AB8C68C474D5}">
      <dsp:nvSpPr>
        <dsp:cNvPr id="0" name=""/>
        <dsp:cNvSpPr/>
      </dsp:nvSpPr>
      <dsp:spPr>
        <a:xfrm>
          <a:off x="4994928" y="310340"/>
          <a:ext cx="1722392" cy="172239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7F10BE-46E1-4B41-A1CA-E786583A0950}">
      <dsp:nvSpPr>
        <dsp:cNvPr id="0" name=""/>
        <dsp:cNvSpPr/>
      </dsp:nvSpPr>
      <dsp:spPr>
        <a:xfrm>
          <a:off x="7068525" y="0"/>
          <a:ext cx="2287548" cy="5172350"/>
        </a:xfrm>
        <a:prstGeom prst="roundRect">
          <a:avLst>
            <a:gd name="adj" fmla="val 10000"/>
          </a:avLst>
        </a:prstGeom>
        <a:solidFill>
          <a:srgbClr val="4DC58D">
            <a:alpha val="48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Группа по работе со специальным имуществом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68525" y="2068940"/>
        <a:ext cx="2287548" cy="2068940"/>
      </dsp:txXfrm>
    </dsp:sp>
    <dsp:sp modelId="{4D1D57EE-EB72-46F3-9F91-9D942C4D273D}">
      <dsp:nvSpPr>
        <dsp:cNvPr id="0" name=""/>
        <dsp:cNvSpPr/>
      </dsp:nvSpPr>
      <dsp:spPr>
        <a:xfrm>
          <a:off x="7351103" y="310340"/>
          <a:ext cx="1722392" cy="172239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933A3E-C2DC-451A-9DA0-A3CB7D87700E}">
      <dsp:nvSpPr>
        <dsp:cNvPr id="0" name=""/>
        <dsp:cNvSpPr/>
      </dsp:nvSpPr>
      <dsp:spPr>
        <a:xfrm>
          <a:off x="9350011" y="0"/>
          <a:ext cx="2287548" cy="5172350"/>
        </a:xfrm>
        <a:prstGeom prst="roundRect">
          <a:avLst>
            <a:gd name="adj" fmla="val 10000"/>
          </a:avLst>
        </a:prstGeom>
        <a:solidFill>
          <a:srgbClr val="70AD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Административно-хозяйственный отдел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50011" y="2068940"/>
        <a:ext cx="2287548" cy="2068940"/>
      </dsp:txXfrm>
    </dsp:sp>
    <dsp:sp modelId="{F6061BD9-C587-418C-98BE-4AEA6A46161C}">
      <dsp:nvSpPr>
        <dsp:cNvPr id="0" name=""/>
        <dsp:cNvSpPr/>
      </dsp:nvSpPr>
      <dsp:spPr>
        <a:xfrm>
          <a:off x="9707278" y="310340"/>
          <a:ext cx="1722392" cy="172239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7D28BD-8416-43DD-B545-E09E48C1DB2F}">
      <dsp:nvSpPr>
        <dsp:cNvPr id="0" name=""/>
        <dsp:cNvSpPr/>
      </dsp:nvSpPr>
      <dsp:spPr>
        <a:xfrm>
          <a:off x="468489" y="4137880"/>
          <a:ext cx="10775269" cy="775852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246C4-7145-4DAE-8E65-D88EF46C1890}">
      <dsp:nvSpPr>
        <dsp:cNvPr id="0" name=""/>
        <dsp:cNvSpPr/>
      </dsp:nvSpPr>
      <dsp:spPr>
        <a:xfrm flipV="1">
          <a:off x="57" y="0"/>
          <a:ext cx="11682062" cy="1316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effectLst/>
          </a:endParaRPr>
        </a:p>
      </dsp:txBody>
      <dsp:txXfrm rot="10800000">
        <a:off x="3912" y="3855"/>
        <a:ext cx="11674352" cy="123894"/>
      </dsp:txXfrm>
    </dsp:sp>
    <dsp:sp modelId="{A4CD5531-9583-4D1C-85A4-588AD512D41F}">
      <dsp:nvSpPr>
        <dsp:cNvPr id="0" name=""/>
        <dsp:cNvSpPr/>
      </dsp:nvSpPr>
      <dsp:spPr>
        <a:xfrm>
          <a:off x="128395" y="684967"/>
          <a:ext cx="1819635" cy="3698824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Корректировка  плана гражданской обороны и защиты населения Красноярского края, планирующих документов  края в области гражданской обороны</a:t>
          </a:r>
          <a:endParaRPr lang="ru-RU" sz="105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181690" y="738262"/>
        <a:ext cx="1713045" cy="3592234"/>
      </dsp:txXfrm>
    </dsp:sp>
    <dsp:sp modelId="{257548F7-DE89-4B5B-90A3-BCCB9893A4A8}">
      <dsp:nvSpPr>
        <dsp:cNvPr id="0" name=""/>
        <dsp:cNvSpPr/>
      </dsp:nvSpPr>
      <dsp:spPr>
        <a:xfrm>
          <a:off x="2081211" y="684967"/>
          <a:ext cx="1819635" cy="3698824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Разработка, корректировка перечня организаций, отнесенных к категориям по ГО.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(подготовлено 23 ответа организациям по </a:t>
          </a:r>
          <a:r>
            <a:rPr lang="ru-RU" sz="1600" kern="1200" dirty="0" err="1" smtClean="0">
              <a:solidFill>
                <a:schemeClr val="tx1"/>
              </a:solidFill>
            </a:rPr>
            <a:t>категорирова</a:t>
          </a:r>
          <a:endParaRPr lang="ru-RU" sz="1600" kern="1200" dirty="0" smtClean="0">
            <a:solidFill>
              <a:schemeClr val="tx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err="1" smtClean="0">
              <a:solidFill>
                <a:schemeClr val="tx1"/>
              </a:solidFill>
            </a:rPr>
            <a:t>нию</a:t>
          </a:r>
          <a:r>
            <a:rPr lang="ru-RU" sz="1600" kern="1200" dirty="0" smtClean="0">
              <a:solidFill>
                <a:schemeClr val="tx1"/>
              </a:solidFill>
            </a:rPr>
            <a:t>) </a:t>
          </a:r>
          <a:endParaRPr lang="ru-RU" sz="160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2134506" y="738262"/>
        <a:ext cx="1713045" cy="3592234"/>
      </dsp:txXfrm>
    </dsp:sp>
    <dsp:sp modelId="{348723BF-6E5C-43B8-A48A-198BFA1AF470}">
      <dsp:nvSpPr>
        <dsp:cNvPr id="0" name=""/>
        <dsp:cNvSpPr/>
      </dsp:nvSpPr>
      <dsp:spPr>
        <a:xfrm>
          <a:off x="4024327" y="684967"/>
          <a:ext cx="1819635" cy="3698824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Осмотр 37 защитных сооружений ГО, переданных в оперативное управление КГКУ «Центр ГО и ЧС»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7622" y="738262"/>
        <a:ext cx="1713045" cy="3592234"/>
      </dsp:txXfrm>
    </dsp:sp>
    <dsp:sp modelId="{A599A82A-0C2F-45B7-BFE2-2D25E8708BDB}">
      <dsp:nvSpPr>
        <dsp:cNvPr id="0" name=""/>
        <dsp:cNvSpPr/>
      </dsp:nvSpPr>
      <dsp:spPr>
        <a:xfrm>
          <a:off x="6012734" y="684967"/>
          <a:ext cx="1819635" cy="3698824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Сбор и обработка сведений, предоставленных муниципальными образованиями для формирования Доклада по ГО  </a:t>
          </a:r>
          <a:endParaRPr lang="ru-RU" sz="1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6029" y="738262"/>
        <a:ext cx="1713045" cy="3592234"/>
      </dsp:txXfrm>
    </dsp:sp>
    <dsp:sp modelId="{D440299F-72AA-4169-A9B3-F3AB4370B33C}">
      <dsp:nvSpPr>
        <dsp:cNvPr id="0" name=""/>
        <dsp:cNvSpPr/>
      </dsp:nvSpPr>
      <dsp:spPr>
        <a:xfrm>
          <a:off x="7937727" y="684967"/>
          <a:ext cx="1819635" cy="3698824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36000" bIns="3600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Отработано 84 проекта генеральных планов, направленных на рассмотрение в адрес КГКУ «Центр ГО и </a:t>
          </a:r>
          <a:endParaRPr lang="ru-RU" sz="1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91022" y="738262"/>
        <a:ext cx="1713045" cy="3592234"/>
      </dsp:txXfrm>
    </dsp:sp>
    <dsp:sp modelId="{08AB0233-8425-4F12-BEEA-108D4914568F}">
      <dsp:nvSpPr>
        <dsp:cNvPr id="0" name=""/>
        <dsp:cNvSpPr/>
      </dsp:nvSpPr>
      <dsp:spPr>
        <a:xfrm>
          <a:off x="9862538" y="684967"/>
          <a:ext cx="1819635" cy="3698824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Рассмотрено 19 расчетов возможного вреда,</a:t>
          </a:r>
          <a:r>
            <a:rPr lang="ru-RU" sz="1600" b="1" kern="1200" dirty="0" smtClean="0">
              <a:solidFill>
                <a:schemeClr val="tx1"/>
              </a:solidFill>
            </a:rPr>
            <a:t> </a:t>
          </a:r>
          <a:r>
            <a:rPr lang="ru-RU" sz="1600" kern="1200" dirty="0" smtClean="0">
              <a:solidFill>
                <a:schemeClr val="tx1"/>
              </a:solidFill>
            </a:rPr>
            <a:t>который может быть причинен жизни, здоровью физических лиц, имуществу в результате аварий </a:t>
          </a:r>
          <a:r>
            <a:rPr lang="ru-RU" sz="1600" kern="1200" smtClean="0">
              <a:solidFill>
                <a:schemeClr val="tx1"/>
              </a:solidFill>
            </a:rPr>
            <a:t>на ГТС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15833" y="738262"/>
        <a:ext cx="1713045" cy="35922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246C4-7145-4DAE-8E65-D88EF46C1890}">
      <dsp:nvSpPr>
        <dsp:cNvPr id="0" name=""/>
        <dsp:cNvSpPr/>
      </dsp:nvSpPr>
      <dsp:spPr>
        <a:xfrm flipV="1">
          <a:off x="57" y="0"/>
          <a:ext cx="11682062" cy="1316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effectLst/>
          </a:endParaRPr>
        </a:p>
      </dsp:txBody>
      <dsp:txXfrm rot="10800000">
        <a:off x="3912" y="3855"/>
        <a:ext cx="11674352" cy="123894"/>
      </dsp:txXfrm>
    </dsp:sp>
    <dsp:sp modelId="{A4CD5531-9583-4D1C-85A4-588AD512D41F}">
      <dsp:nvSpPr>
        <dsp:cNvPr id="0" name=""/>
        <dsp:cNvSpPr/>
      </dsp:nvSpPr>
      <dsp:spPr>
        <a:xfrm>
          <a:off x="128395" y="684967"/>
          <a:ext cx="1819635" cy="3698824"/>
        </a:xfrm>
        <a:prstGeom prst="roundRect">
          <a:avLst>
            <a:gd name="adj" fmla="val 10000"/>
          </a:avLst>
        </a:prstGeom>
        <a:solidFill>
          <a:srgbClr val="54CCCD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Оказание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kern="1200" dirty="0" smtClean="0">
              <a:solidFill>
                <a:schemeClr val="tx1"/>
              </a:solidFill>
            </a:rPr>
            <a:t>методической помощи при подготовке к проведению аттестации </a:t>
          </a:r>
          <a:endParaRPr lang="ru-RU" sz="105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181690" y="738262"/>
        <a:ext cx="1713045" cy="3592234"/>
      </dsp:txXfrm>
    </dsp:sp>
    <dsp:sp modelId="{257548F7-DE89-4B5B-90A3-BCCB9893A4A8}">
      <dsp:nvSpPr>
        <dsp:cNvPr id="0" name=""/>
        <dsp:cNvSpPr/>
      </dsp:nvSpPr>
      <dsp:spPr>
        <a:xfrm>
          <a:off x="2081211" y="684967"/>
          <a:ext cx="1819635" cy="3698824"/>
        </a:xfrm>
        <a:prstGeom prst="roundRect">
          <a:avLst>
            <a:gd name="adj" fmla="val 10000"/>
          </a:avLst>
        </a:prstGeom>
        <a:solidFill>
          <a:srgbClr val="54CCCD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Подготовка образцов документов для спасателей, 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kern="1200" dirty="0" smtClean="0">
              <a:solidFill>
                <a:schemeClr val="tx1"/>
              </a:solidFill>
            </a:rPr>
            <a:t>граждан приобретающих статус спасателя, АСС (АСФ) для предоставления в аттестационную комиссию</a:t>
          </a:r>
          <a:endParaRPr lang="ru-RU" sz="160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2134506" y="738262"/>
        <a:ext cx="1713045" cy="3592234"/>
      </dsp:txXfrm>
    </dsp:sp>
    <dsp:sp modelId="{348723BF-6E5C-43B8-A48A-198BFA1AF470}">
      <dsp:nvSpPr>
        <dsp:cNvPr id="0" name=""/>
        <dsp:cNvSpPr/>
      </dsp:nvSpPr>
      <dsp:spPr>
        <a:xfrm>
          <a:off x="4024327" y="684967"/>
          <a:ext cx="1819635" cy="3698824"/>
        </a:xfrm>
        <a:prstGeom prst="roundRect">
          <a:avLst>
            <a:gd name="adj" fmla="val 10000"/>
          </a:avLst>
        </a:prstGeom>
        <a:solidFill>
          <a:srgbClr val="54CCCD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Проверка документов, 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kern="1200" dirty="0" smtClean="0">
              <a:solidFill>
                <a:schemeClr val="tx1"/>
              </a:solidFill>
            </a:rPr>
            <a:t>предоставленных в аттестационную комиссию спасателями, 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kern="1200" dirty="0" smtClean="0">
              <a:solidFill>
                <a:schemeClr val="tx1"/>
              </a:solidFill>
            </a:rPr>
            <a:t>гражданами, 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kern="1200" dirty="0" smtClean="0">
              <a:solidFill>
                <a:schemeClr val="tx1"/>
              </a:solidFill>
            </a:rPr>
            <a:t>приобретающими статус спасателя, АСС (АСФ)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7622" y="738262"/>
        <a:ext cx="1713045" cy="3592234"/>
      </dsp:txXfrm>
    </dsp:sp>
    <dsp:sp modelId="{A599A82A-0C2F-45B7-BFE2-2D25E8708BDB}">
      <dsp:nvSpPr>
        <dsp:cNvPr id="0" name=""/>
        <dsp:cNvSpPr/>
      </dsp:nvSpPr>
      <dsp:spPr>
        <a:xfrm>
          <a:off x="6012734" y="684967"/>
          <a:ext cx="1819635" cy="3698824"/>
        </a:xfrm>
        <a:prstGeom prst="roundRect">
          <a:avLst>
            <a:gd name="adj" fmla="val 10000"/>
          </a:avLst>
        </a:prstGeom>
        <a:solidFill>
          <a:srgbClr val="54CCCD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</a:rPr>
            <a:t>Проведение аттестации спасателей,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</a:rPr>
            <a:t>граждан,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</a:rPr>
            <a:t>приобретающих статус спасателя, АСС (АСФ)</a:t>
          </a:r>
          <a:endParaRPr lang="ru-RU" sz="1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6029" y="738262"/>
        <a:ext cx="1713045" cy="3592234"/>
      </dsp:txXfrm>
    </dsp:sp>
    <dsp:sp modelId="{D440299F-72AA-4169-A9B3-F3AB4370B33C}">
      <dsp:nvSpPr>
        <dsp:cNvPr id="0" name=""/>
        <dsp:cNvSpPr/>
      </dsp:nvSpPr>
      <dsp:spPr>
        <a:xfrm>
          <a:off x="7937727" y="684967"/>
          <a:ext cx="1819635" cy="3698824"/>
        </a:xfrm>
        <a:prstGeom prst="roundRect">
          <a:avLst>
            <a:gd name="adj" fmla="val 10000"/>
          </a:avLst>
        </a:prstGeom>
        <a:solidFill>
          <a:srgbClr val="54CCCD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36000" bIns="3600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</a:rPr>
            <a:t>Ведение реестров,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</a:rPr>
            <a:t>журналов спасателей, АСФ,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</a:rPr>
            <a:t>заполнение книжек спасателя,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</a:rPr>
            <a:t>удостоверений</a:t>
          </a:r>
          <a:endParaRPr lang="ru-RU" sz="1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91022" y="738262"/>
        <a:ext cx="1713045" cy="3592234"/>
      </dsp:txXfrm>
    </dsp:sp>
    <dsp:sp modelId="{08AB0233-8425-4F12-BEEA-108D4914568F}">
      <dsp:nvSpPr>
        <dsp:cNvPr id="0" name=""/>
        <dsp:cNvSpPr/>
      </dsp:nvSpPr>
      <dsp:spPr>
        <a:xfrm>
          <a:off x="9862541" y="684967"/>
          <a:ext cx="1819635" cy="3698824"/>
        </a:xfrm>
        <a:prstGeom prst="roundRect">
          <a:avLst>
            <a:gd name="adj" fmla="val 10000"/>
          </a:avLst>
        </a:prstGeom>
        <a:solidFill>
          <a:srgbClr val="54CCCD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Участие в работе </a:t>
          </a:r>
          <a:r>
            <a:rPr lang="ru-RU" sz="1600" kern="1200" dirty="0" err="1" smtClean="0">
              <a:solidFill>
                <a:schemeClr val="tx1"/>
              </a:solidFill>
            </a:rPr>
            <a:t>межведомствен</a:t>
          </a:r>
          <a:endParaRPr lang="ru-RU" sz="1600" kern="1200" dirty="0" smtClean="0">
            <a:solidFill>
              <a:schemeClr val="tx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ной комиссии по проведению комплексных учений </a:t>
          </a:r>
          <a:r>
            <a:rPr lang="en-US" sz="1600" kern="1200" dirty="0" smtClean="0">
              <a:solidFill>
                <a:schemeClr val="tx1"/>
              </a:solidFill>
            </a:rPr>
            <a:t> </a:t>
          </a:r>
          <a:r>
            <a:rPr lang="ru-RU" sz="1600" kern="1200" dirty="0" smtClean="0">
              <a:solidFill>
                <a:schemeClr val="tx1"/>
              </a:solidFill>
            </a:rPr>
            <a:t>по разливу нефти и нефтепродуктов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15836" y="738262"/>
        <a:ext cx="1713045" cy="35922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246C4-7145-4DAE-8E65-D88EF46C1890}">
      <dsp:nvSpPr>
        <dsp:cNvPr id="0" name=""/>
        <dsp:cNvSpPr/>
      </dsp:nvSpPr>
      <dsp:spPr>
        <a:xfrm flipV="1">
          <a:off x="114" y="0"/>
          <a:ext cx="11682062" cy="1316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effectLst/>
          </a:endParaRPr>
        </a:p>
      </dsp:txBody>
      <dsp:txXfrm rot="10800000">
        <a:off x="3969" y="3855"/>
        <a:ext cx="11674352" cy="123894"/>
      </dsp:txXfrm>
    </dsp:sp>
    <dsp:sp modelId="{A4CD5531-9583-4D1C-85A4-588AD512D41F}">
      <dsp:nvSpPr>
        <dsp:cNvPr id="0" name=""/>
        <dsp:cNvSpPr/>
      </dsp:nvSpPr>
      <dsp:spPr>
        <a:xfrm>
          <a:off x="125520" y="322791"/>
          <a:ext cx="1819635" cy="369882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Корректировка документов по гражданской обороне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(План ГО, план приведения в готовность ГО)</a:t>
          </a:r>
          <a:endParaRPr lang="ru-RU" sz="105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178815" y="376086"/>
        <a:ext cx="1713045" cy="3592234"/>
      </dsp:txXfrm>
    </dsp:sp>
    <dsp:sp modelId="{257548F7-DE89-4B5B-90A3-BCCB9893A4A8}">
      <dsp:nvSpPr>
        <dsp:cNvPr id="0" name=""/>
        <dsp:cNvSpPr/>
      </dsp:nvSpPr>
      <dsp:spPr>
        <a:xfrm>
          <a:off x="2094276" y="345316"/>
          <a:ext cx="1819635" cy="369882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Участие в </a:t>
          </a:r>
          <a:r>
            <a:rPr lang="ru-RU" sz="1600" kern="1200" dirty="0" err="1" smtClean="0">
              <a:solidFill>
                <a:schemeClr val="tx1"/>
              </a:solidFill>
            </a:rPr>
            <a:t>мобилизацион</a:t>
          </a:r>
          <a:endParaRPr lang="ru-RU" sz="1600" kern="1200" dirty="0" smtClean="0">
            <a:solidFill>
              <a:schemeClr val="tx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ной тренировке Красноярского края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(март-август,2021)</a:t>
          </a:r>
          <a:endParaRPr lang="ru-RU" sz="160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2147571" y="398611"/>
        <a:ext cx="1713045" cy="3592234"/>
      </dsp:txXfrm>
    </dsp:sp>
    <dsp:sp modelId="{348723BF-6E5C-43B8-A48A-198BFA1AF470}">
      <dsp:nvSpPr>
        <dsp:cNvPr id="0" name=""/>
        <dsp:cNvSpPr/>
      </dsp:nvSpPr>
      <dsp:spPr>
        <a:xfrm>
          <a:off x="4021452" y="319203"/>
          <a:ext cx="1819635" cy="369882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Участие  в тренировке по эвакуационным мероприятиям в условиях военного конфликта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(02.10.2021)</a:t>
          </a:r>
          <a:endParaRPr lang="ru-RU" sz="160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4074747" y="372498"/>
        <a:ext cx="1713045" cy="3592234"/>
      </dsp:txXfrm>
    </dsp:sp>
    <dsp:sp modelId="{A599A82A-0C2F-45B7-BFE2-2D25E8708BDB}">
      <dsp:nvSpPr>
        <dsp:cNvPr id="0" name=""/>
        <dsp:cNvSpPr/>
      </dsp:nvSpPr>
      <dsp:spPr>
        <a:xfrm>
          <a:off x="5960474" y="306146"/>
          <a:ext cx="1819635" cy="369882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</a:rPr>
            <a:t>Участие во всероссийской штабной тренировке по гражданской обороне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  <a:effectLst/>
              <a:latin typeface="+mn-lt"/>
              <a:cs typeface="Times New Roman" panose="02020603050405020304" pitchFamily="18" charset="0"/>
            </a:rPr>
            <a:t>(06.10.2021)</a:t>
          </a:r>
          <a:endParaRPr lang="ru-RU" sz="1800" kern="1200" dirty="0">
            <a:solidFill>
              <a:schemeClr val="tx1"/>
            </a:solidFill>
            <a:effectLst/>
            <a:latin typeface="+mn-lt"/>
            <a:cs typeface="Times New Roman" panose="02020603050405020304" pitchFamily="18" charset="0"/>
          </a:endParaRPr>
        </a:p>
      </dsp:txBody>
      <dsp:txXfrm>
        <a:off x="6013769" y="359441"/>
        <a:ext cx="1713045" cy="3592234"/>
      </dsp:txXfrm>
    </dsp:sp>
    <dsp:sp modelId="{D440299F-72AA-4169-A9B3-F3AB4370B33C}">
      <dsp:nvSpPr>
        <dsp:cNvPr id="0" name=""/>
        <dsp:cNvSpPr/>
      </dsp:nvSpPr>
      <dsp:spPr>
        <a:xfrm>
          <a:off x="7898532" y="319203"/>
          <a:ext cx="1819635" cy="369882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36000" bIns="3600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</a:rPr>
            <a:t>Участие в месячнике по гражданской обороне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</a:rPr>
            <a:t>(01.10-30.10.2021) </a:t>
          </a:r>
          <a:endParaRPr lang="ru-RU" sz="1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51827" y="372498"/>
        <a:ext cx="1713045" cy="3592234"/>
      </dsp:txXfrm>
    </dsp:sp>
    <dsp:sp modelId="{08AB0233-8425-4F12-BEEA-108D4914568F}">
      <dsp:nvSpPr>
        <dsp:cNvPr id="0" name=""/>
        <dsp:cNvSpPr/>
      </dsp:nvSpPr>
      <dsp:spPr>
        <a:xfrm>
          <a:off x="9862538" y="306146"/>
          <a:ext cx="1819635" cy="369882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Проведение тренировок по ГО (17.11.2021; 15.12.2021).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15833" y="359441"/>
        <a:ext cx="1713045" cy="3592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6DB29-F6B8-4067-B383-6A3DBB473554}">
      <dsp:nvSpPr>
        <dsp:cNvPr id="0" name=""/>
        <dsp:cNvSpPr/>
      </dsp:nvSpPr>
      <dsp:spPr>
        <a:xfrm>
          <a:off x="2459" y="0"/>
          <a:ext cx="3825925" cy="51723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Отдел повседневного управления 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ТП РСЧС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b="1" kern="1200" dirty="0"/>
        </a:p>
      </dsp:txBody>
      <dsp:txXfrm>
        <a:off x="2459" y="2068940"/>
        <a:ext cx="3825925" cy="2068940"/>
      </dsp:txXfrm>
    </dsp:sp>
    <dsp:sp modelId="{E5FD9699-C1A2-4C03-A12E-6D6AEBD8938B}">
      <dsp:nvSpPr>
        <dsp:cNvPr id="0" name=""/>
        <dsp:cNvSpPr/>
      </dsp:nvSpPr>
      <dsp:spPr>
        <a:xfrm>
          <a:off x="1054225" y="310340"/>
          <a:ext cx="1722392" cy="172239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E81F5E-DC4A-4C5F-8A0B-44FE36FD7908}">
      <dsp:nvSpPr>
        <dsp:cNvPr id="0" name=""/>
        <dsp:cNvSpPr/>
      </dsp:nvSpPr>
      <dsp:spPr>
        <a:xfrm>
          <a:off x="3943161" y="0"/>
          <a:ext cx="3825925" cy="5172350"/>
        </a:xfrm>
        <a:prstGeom prst="roundRect">
          <a:avLst>
            <a:gd name="adj" fmla="val 10000"/>
          </a:avLst>
        </a:prstGeom>
        <a:solidFill>
          <a:srgbClr val="54CCC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Отдел информационного сопровождения и </a:t>
          </a: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цифровизации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b="1" kern="1200" dirty="0"/>
        </a:p>
      </dsp:txBody>
      <dsp:txXfrm>
        <a:off x="3943161" y="2068940"/>
        <a:ext cx="3825925" cy="2068940"/>
      </dsp:txXfrm>
    </dsp:sp>
    <dsp:sp modelId="{C4D20981-5AE0-4295-837C-96BD69ADB48C}">
      <dsp:nvSpPr>
        <dsp:cNvPr id="0" name=""/>
        <dsp:cNvSpPr/>
      </dsp:nvSpPr>
      <dsp:spPr>
        <a:xfrm>
          <a:off x="4994928" y="310340"/>
          <a:ext cx="1722392" cy="172239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46689-12AB-4E71-90F9-47632BBD0145}">
      <dsp:nvSpPr>
        <dsp:cNvPr id="0" name=""/>
        <dsp:cNvSpPr/>
      </dsp:nvSpPr>
      <dsp:spPr>
        <a:xfrm>
          <a:off x="7820124" y="0"/>
          <a:ext cx="3825925" cy="5172350"/>
        </a:xfrm>
        <a:prstGeom prst="roundRect">
          <a:avLst>
            <a:gd name="adj" fmla="val 10000"/>
          </a:avLst>
        </a:prstGeom>
        <a:solidFill>
          <a:srgbClr val="4DC58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Отдел связи и автоматизирован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ных</a:t>
          </a: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систем управления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20124" y="2068940"/>
        <a:ext cx="3825925" cy="2068940"/>
      </dsp:txXfrm>
    </dsp:sp>
    <dsp:sp modelId="{B826FA24-D47C-4941-B1C5-AB8C68C474D5}">
      <dsp:nvSpPr>
        <dsp:cNvPr id="0" name=""/>
        <dsp:cNvSpPr/>
      </dsp:nvSpPr>
      <dsp:spPr>
        <a:xfrm>
          <a:off x="8935631" y="310340"/>
          <a:ext cx="1722392" cy="172239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7D28BD-8416-43DD-B545-E09E48C1DB2F}">
      <dsp:nvSpPr>
        <dsp:cNvPr id="0" name=""/>
        <dsp:cNvSpPr/>
      </dsp:nvSpPr>
      <dsp:spPr>
        <a:xfrm>
          <a:off x="468489" y="4137880"/>
          <a:ext cx="10775269" cy="775852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246C4-7145-4DAE-8E65-D88EF46C1890}">
      <dsp:nvSpPr>
        <dsp:cNvPr id="0" name=""/>
        <dsp:cNvSpPr/>
      </dsp:nvSpPr>
      <dsp:spPr>
        <a:xfrm>
          <a:off x="10795" y="0"/>
          <a:ext cx="11561213" cy="9565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u="none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Основные задачи, выполненные в 2021 году</a:t>
          </a:r>
        </a:p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811" y="28016"/>
        <a:ext cx="11505181" cy="900515"/>
      </dsp:txXfrm>
    </dsp:sp>
    <dsp:sp modelId="{A4CD5531-9583-4D1C-85A4-588AD512D41F}">
      <dsp:nvSpPr>
        <dsp:cNvPr id="0" name=""/>
        <dsp:cNvSpPr/>
      </dsp:nvSpPr>
      <dsp:spPr>
        <a:xfrm>
          <a:off x="66969" y="1408472"/>
          <a:ext cx="1869226" cy="321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Внесение изменений в Устав Учреждения</a:t>
          </a:r>
          <a:endParaRPr lang="ru-RU" sz="18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1717" y="1463220"/>
        <a:ext cx="1759730" cy="3104709"/>
      </dsp:txXfrm>
    </dsp:sp>
    <dsp:sp modelId="{257548F7-DE89-4B5B-90A3-BCCB9893A4A8}">
      <dsp:nvSpPr>
        <dsp:cNvPr id="0" name=""/>
        <dsp:cNvSpPr/>
      </dsp:nvSpPr>
      <dsp:spPr>
        <a:xfrm>
          <a:off x="2015590" y="1407802"/>
          <a:ext cx="1968792" cy="321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Внесение изменений в приказ о контрактной службе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73254" y="1465466"/>
        <a:ext cx="1853464" cy="3098877"/>
      </dsp:txXfrm>
    </dsp:sp>
    <dsp:sp modelId="{348723BF-6E5C-43B8-A48A-198BFA1AF470}">
      <dsp:nvSpPr>
        <dsp:cNvPr id="0" name=""/>
        <dsp:cNvSpPr/>
      </dsp:nvSpPr>
      <dsp:spPr>
        <a:xfrm>
          <a:off x="4125348" y="1407802"/>
          <a:ext cx="2055855" cy="321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передач движимого и недвижимого имущества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5562" y="1468016"/>
        <a:ext cx="1935427" cy="3093777"/>
      </dsp:txXfrm>
    </dsp:sp>
    <dsp:sp modelId="{A599A82A-0C2F-45B7-BFE2-2D25E8708BDB}">
      <dsp:nvSpPr>
        <dsp:cNvPr id="0" name=""/>
        <dsp:cNvSpPr/>
      </dsp:nvSpPr>
      <dsp:spPr>
        <a:xfrm>
          <a:off x="6322170" y="1407802"/>
          <a:ext cx="2093966" cy="321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комплекса мероприятий, нацеленных на переезд Учреждения в здание по адресу: Лесная 2а/18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3500" y="1469132"/>
        <a:ext cx="1971306" cy="3091545"/>
      </dsp:txXfrm>
    </dsp:sp>
    <dsp:sp modelId="{D440299F-72AA-4169-A9B3-F3AB4370B33C}">
      <dsp:nvSpPr>
        <dsp:cNvPr id="0" name=""/>
        <dsp:cNvSpPr/>
      </dsp:nvSpPr>
      <dsp:spPr>
        <a:xfrm>
          <a:off x="8562501" y="1408472"/>
          <a:ext cx="3009507" cy="321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36000" bIns="360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с государственными,          правоохранительным и судебными  органами по защите интересов Учреждения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50646" y="1496617"/>
        <a:ext cx="2833217" cy="30379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246C4-7145-4DAE-8E65-D88EF46C1890}">
      <dsp:nvSpPr>
        <dsp:cNvPr id="0" name=""/>
        <dsp:cNvSpPr/>
      </dsp:nvSpPr>
      <dsp:spPr>
        <a:xfrm>
          <a:off x="5328" y="0"/>
          <a:ext cx="11775550" cy="973584"/>
        </a:xfrm>
        <a:prstGeom prst="roundRect">
          <a:avLst>
            <a:gd name="adj" fmla="val 10000"/>
          </a:avLst>
        </a:prstGeom>
        <a:solidFill>
          <a:srgbClr val="54CCCD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u="none" kern="120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Основные задачи, выполненные в  2021 году</a:t>
          </a:r>
        </a:p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effectLst/>
          </a:endParaRPr>
        </a:p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effectLst/>
          </a:endParaRPr>
        </a:p>
      </dsp:txBody>
      <dsp:txXfrm>
        <a:off x="33843" y="28515"/>
        <a:ext cx="11718520" cy="916554"/>
      </dsp:txXfrm>
    </dsp:sp>
    <dsp:sp modelId="{A4CD5531-9583-4D1C-85A4-588AD512D41F}">
      <dsp:nvSpPr>
        <dsp:cNvPr id="0" name=""/>
        <dsp:cNvSpPr/>
      </dsp:nvSpPr>
      <dsp:spPr>
        <a:xfrm>
          <a:off x="625" y="1433551"/>
          <a:ext cx="1740112" cy="3271452"/>
        </a:xfrm>
        <a:prstGeom prst="roundRect">
          <a:avLst>
            <a:gd name="adj" fmla="val 10000"/>
          </a:avLst>
        </a:prstGeom>
        <a:solidFill>
          <a:srgbClr val="54CCCD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работы по подбору и расстановке кадров, формированию кадрового резерва</a:t>
          </a:r>
          <a:endParaRPr lang="ru-RU" sz="105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591" y="1484517"/>
        <a:ext cx="1638180" cy="3169520"/>
      </dsp:txXfrm>
    </dsp:sp>
    <dsp:sp modelId="{257548F7-DE89-4B5B-90A3-BCCB9893A4A8}">
      <dsp:nvSpPr>
        <dsp:cNvPr id="0" name=""/>
        <dsp:cNvSpPr/>
      </dsp:nvSpPr>
      <dsp:spPr>
        <a:xfrm>
          <a:off x="1910297" y="1433558"/>
          <a:ext cx="2061134" cy="3271452"/>
        </a:xfrm>
        <a:prstGeom prst="roundRect">
          <a:avLst>
            <a:gd name="adj" fmla="val 10000"/>
          </a:avLst>
        </a:prstGeom>
        <a:solidFill>
          <a:srgbClr val="54CCCD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кадрового делопроизводства - прием, перевод, увольнение;           - учет личного состава;                  -представление к награждениям;     -дисциплинарные взыскания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70666" y="1493927"/>
        <a:ext cx="1940396" cy="3150714"/>
      </dsp:txXfrm>
    </dsp:sp>
    <dsp:sp modelId="{348723BF-6E5C-43B8-A48A-198BFA1AF470}">
      <dsp:nvSpPr>
        <dsp:cNvPr id="0" name=""/>
        <dsp:cNvSpPr/>
      </dsp:nvSpPr>
      <dsp:spPr>
        <a:xfrm>
          <a:off x="4142578" y="1433551"/>
          <a:ext cx="1985076" cy="3271452"/>
        </a:xfrm>
        <a:prstGeom prst="roundRect">
          <a:avLst>
            <a:gd name="adj" fmla="val 10000"/>
          </a:avLst>
        </a:prstGeom>
        <a:solidFill>
          <a:srgbClr val="54CCCD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воинского учета военнообязанных бронирование граждан, пребывающих в запасе</a:t>
          </a:r>
        </a:p>
      </dsp:txBody>
      <dsp:txXfrm>
        <a:off x="4200719" y="1491692"/>
        <a:ext cx="1868794" cy="3155170"/>
      </dsp:txXfrm>
    </dsp:sp>
    <dsp:sp modelId="{A599A82A-0C2F-45B7-BFE2-2D25E8708BDB}">
      <dsp:nvSpPr>
        <dsp:cNvPr id="0" name=""/>
        <dsp:cNvSpPr/>
      </dsp:nvSpPr>
      <dsp:spPr>
        <a:xfrm>
          <a:off x="6208847" y="1433558"/>
          <a:ext cx="1996170" cy="3271452"/>
        </a:xfrm>
        <a:prstGeom prst="roundRect">
          <a:avLst>
            <a:gd name="adj" fmla="val 10000"/>
          </a:avLst>
        </a:prstGeom>
        <a:solidFill>
          <a:srgbClr val="54CCCD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Обеспечение контроля за соответствием действующему законодательству проектов приказов, других ЛНА. 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установленной отчетности 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67313" y="1492024"/>
        <a:ext cx="1879238" cy="3154520"/>
      </dsp:txXfrm>
    </dsp:sp>
    <dsp:sp modelId="{D440299F-72AA-4169-A9B3-F3AB4370B33C}">
      <dsp:nvSpPr>
        <dsp:cNvPr id="0" name=""/>
        <dsp:cNvSpPr/>
      </dsp:nvSpPr>
      <dsp:spPr>
        <a:xfrm>
          <a:off x="8315371" y="1433558"/>
          <a:ext cx="1783509" cy="3271452"/>
        </a:xfrm>
        <a:prstGeom prst="roundRect">
          <a:avLst>
            <a:gd name="adj" fmla="val 10000"/>
          </a:avLst>
        </a:prstGeom>
        <a:solidFill>
          <a:srgbClr val="54CCCD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соблюдения действующего законодательства по охране труда: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 проведение инструктажей,    - обучение работников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67608" y="1485795"/>
        <a:ext cx="1679035" cy="3166978"/>
      </dsp:txXfrm>
    </dsp:sp>
    <dsp:sp modelId="{08AB0233-8425-4F12-BEEA-108D4914568F}">
      <dsp:nvSpPr>
        <dsp:cNvPr id="0" name=""/>
        <dsp:cNvSpPr/>
      </dsp:nvSpPr>
      <dsp:spPr>
        <a:xfrm>
          <a:off x="10222195" y="1432930"/>
          <a:ext cx="1556019" cy="3271452"/>
        </a:xfrm>
        <a:prstGeom prst="roundRect">
          <a:avLst>
            <a:gd name="adj" fmla="val 10000"/>
          </a:avLst>
        </a:prstGeom>
        <a:solidFill>
          <a:srgbClr val="54CCCD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68580" bIns="685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деятельности архива учреждения:     - оснащение помещений;      - 41 дело постоянного хранения,           - 596 дел по личному составу 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67769" y="1478504"/>
        <a:ext cx="1464871" cy="31803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246C4-7145-4DAE-8E65-D88EF46C1890}">
      <dsp:nvSpPr>
        <dsp:cNvPr id="0" name=""/>
        <dsp:cNvSpPr/>
      </dsp:nvSpPr>
      <dsp:spPr>
        <a:xfrm>
          <a:off x="7253" y="0"/>
          <a:ext cx="11672825" cy="973584"/>
        </a:xfrm>
        <a:prstGeom prst="roundRect">
          <a:avLst>
            <a:gd name="adj" fmla="val 10000"/>
          </a:avLst>
        </a:prstGeom>
        <a:solidFill>
          <a:srgbClr val="4CC38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u="none" kern="120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u="none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Основные задачи, выполненные в 2021 году</a:t>
          </a:r>
        </a:p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effectLst/>
          </a:endParaRPr>
        </a:p>
      </dsp:txBody>
      <dsp:txXfrm>
        <a:off x="35768" y="28515"/>
        <a:ext cx="11615795" cy="916554"/>
      </dsp:txXfrm>
    </dsp:sp>
    <dsp:sp modelId="{A4CD5531-9583-4D1C-85A4-588AD512D41F}">
      <dsp:nvSpPr>
        <dsp:cNvPr id="0" name=""/>
        <dsp:cNvSpPr/>
      </dsp:nvSpPr>
      <dsp:spPr>
        <a:xfrm>
          <a:off x="3573" y="1433552"/>
          <a:ext cx="1782238" cy="3271452"/>
        </a:xfrm>
        <a:prstGeom prst="roundRect">
          <a:avLst>
            <a:gd name="adj" fmla="val 10000"/>
          </a:avLst>
        </a:prstGeom>
        <a:solidFill>
          <a:srgbClr val="4DC58D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Произведена закупка 5 единиц автомобилей: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Лада Веста – 2 шт.,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КАМАЗ-1 шт.,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УАЗ Патриот -1 шт. 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773" y="1485752"/>
        <a:ext cx="1677838" cy="3167052"/>
      </dsp:txXfrm>
    </dsp:sp>
    <dsp:sp modelId="{E640D80D-5AB9-4544-826A-61337322DE79}">
      <dsp:nvSpPr>
        <dsp:cNvPr id="0" name=""/>
        <dsp:cNvSpPr/>
      </dsp:nvSpPr>
      <dsp:spPr>
        <a:xfrm>
          <a:off x="1906523" y="1433552"/>
          <a:ext cx="1782238" cy="3271452"/>
        </a:xfrm>
        <a:prstGeom prst="roundRect">
          <a:avLst>
            <a:gd name="adj" fmla="val 10000"/>
          </a:avLst>
        </a:prstGeom>
        <a:solidFill>
          <a:srgbClr val="4DC58D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Произведена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закупка запасных частей к автомобилям: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Комплект резины на 2 автомобиля,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АКБ – 5 шт.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58723" y="1485752"/>
        <a:ext cx="1677838" cy="3167052"/>
      </dsp:txXfrm>
    </dsp:sp>
    <dsp:sp modelId="{A599A82A-0C2F-45B7-BFE2-2D25E8708BDB}">
      <dsp:nvSpPr>
        <dsp:cNvPr id="0" name=""/>
        <dsp:cNvSpPr/>
      </dsp:nvSpPr>
      <dsp:spPr>
        <a:xfrm>
          <a:off x="3867520" y="1430967"/>
          <a:ext cx="2013091" cy="3271452"/>
        </a:xfrm>
        <a:prstGeom prst="roundRect">
          <a:avLst>
            <a:gd name="adj" fmla="val 10000"/>
          </a:avLst>
        </a:prstGeom>
        <a:solidFill>
          <a:srgbClr val="4DC58D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Произведена Закупка оборудования: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Компрессор,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пено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генератор,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мойка высокого давления,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пылесос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26481" y="1489928"/>
        <a:ext cx="1895169" cy="3153530"/>
      </dsp:txXfrm>
    </dsp:sp>
    <dsp:sp modelId="{D440299F-72AA-4169-A9B3-F3AB4370B33C}">
      <dsp:nvSpPr>
        <dsp:cNvPr id="0" name=""/>
        <dsp:cNvSpPr/>
      </dsp:nvSpPr>
      <dsp:spPr>
        <a:xfrm>
          <a:off x="6035898" y="1433552"/>
          <a:ext cx="1782238" cy="3271452"/>
        </a:xfrm>
        <a:prstGeom prst="roundRect">
          <a:avLst>
            <a:gd name="adj" fmla="val 10000"/>
          </a:avLst>
        </a:prstGeom>
        <a:solidFill>
          <a:srgbClr val="4DC58D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36000" bIns="360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Произведено списание и утилизация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автомобиля, ремонт 6 автомобилей</a:t>
          </a:r>
          <a:endParaRPr lang="ru-RU" sz="18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8098" y="1485752"/>
        <a:ext cx="1677838" cy="3167052"/>
      </dsp:txXfrm>
    </dsp:sp>
    <dsp:sp modelId="{08AB0233-8425-4F12-BEEA-108D4914568F}">
      <dsp:nvSpPr>
        <dsp:cNvPr id="0" name=""/>
        <dsp:cNvSpPr/>
      </dsp:nvSpPr>
      <dsp:spPr>
        <a:xfrm>
          <a:off x="7962266" y="1430967"/>
          <a:ext cx="1782238" cy="3271452"/>
        </a:xfrm>
        <a:prstGeom prst="roundRect">
          <a:avLst>
            <a:gd name="adj" fmla="val 10000"/>
          </a:avLst>
        </a:prstGeom>
        <a:solidFill>
          <a:srgbClr val="4DC58D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Транспортное обеспечение Учреждения и Учредителя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14466" y="1483167"/>
        <a:ext cx="1677838" cy="3167052"/>
      </dsp:txXfrm>
    </dsp:sp>
    <dsp:sp modelId="{E1E82722-3291-44DE-9054-20BF97D5C6EF}">
      <dsp:nvSpPr>
        <dsp:cNvPr id="0" name=""/>
        <dsp:cNvSpPr/>
      </dsp:nvSpPr>
      <dsp:spPr>
        <a:xfrm>
          <a:off x="9894213" y="1430967"/>
          <a:ext cx="1782238" cy="3271452"/>
        </a:xfrm>
        <a:prstGeom prst="roundRect">
          <a:avLst>
            <a:gd name="adj" fmla="val 10000"/>
          </a:avLst>
        </a:prstGeom>
        <a:solidFill>
          <a:srgbClr val="4DC58D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Аттестация сотрудников для дальнейшего получения лицензии на перевозку сотрудников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46413" y="1483167"/>
        <a:ext cx="1677838" cy="31670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246C4-7145-4DAE-8E65-D88EF46C1890}">
      <dsp:nvSpPr>
        <dsp:cNvPr id="0" name=""/>
        <dsp:cNvSpPr/>
      </dsp:nvSpPr>
      <dsp:spPr>
        <a:xfrm>
          <a:off x="4178" y="0"/>
          <a:ext cx="11529442" cy="878233"/>
        </a:xfrm>
        <a:prstGeom prst="roundRect">
          <a:avLst>
            <a:gd name="adj" fmla="val 10000"/>
          </a:avLst>
        </a:prstGeom>
        <a:solidFill>
          <a:srgbClr val="4DC58D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u="none" kern="120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u="none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Основные задачи, выполненные в 2021 году</a:t>
          </a:r>
        </a:p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effectLst/>
          </a:endParaRPr>
        </a:p>
      </dsp:txBody>
      <dsp:txXfrm>
        <a:off x="29901" y="25723"/>
        <a:ext cx="11477996" cy="826787"/>
      </dsp:txXfrm>
    </dsp:sp>
    <dsp:sp modelId="{A4CD5531-9583-4D1C-85A4-588AD512D41F}">
      <dsp:nvSpPr>
        <dsp:cNvPr id="0" name=""/>
        <dsp:cNvSpPr/>
      </dsp:nvSpPr>
      <dsp:spPr>
        <a:xfrm>
          <a:off x="1342" y="1009755"/>
          <a:ext cx="1796899" cy="3585147"/>
        </a:xfrm>
        <a:prstGeom prst="roundRect">
          <a:avLst>
            <a:gd name="adj" fmla="val 10000"/>
          </a:avLst>
        </a:prstGeom>
        <a:solidFill>
          <a:srgbClr val="4DC58D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kern="120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Закупка имущества для восполнения и освежения резерва МТС для ликвидации ЧС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0" kern="120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3 146 единиц, на сумму – 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0" kern="120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4,9 млн. рублей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0" kern="120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Динамика роста % составила 35% </a:t>
          </a:r>
          <a:endParaRPr lang="ru-RU" sz="18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971" y="1062384"/>
        <a:ext cx="1691641" cy="3479889"/>
      </dsp:txXfrm>
    </dsp:sp>
    <dsp:sp modelId="{E640D80D-5AB9-4544-826A-61337322DE79}">
      <dsp:nvSpPr>
        <dsp:cNvPr id="0" name=""/>
        <dsp:cNvSpPr/>
      </dsp:nvSpPr>
      <dsp:spPr>
        <a:xfrm>
          <a:off x="1876707" y="1013857"/>
          <a:ext cx="1793486" cy="3573519"/>
        </a:xfrm>
        <a:prstGeom prst="roundRect">
          <a:avLst>
            <a:gd name="adj" fmla="val 10000"/>
          </a:avLst>
        </a:prstGeom>
        <a:solidFill>
          <a:srgbClr val="4DC58D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Закупка имущества для основной деятельности учреждения на сумму 4,9 млн. рублей,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 оказания услуг заключено 4 контракта на сумму 1,3 млн. рублей</a:t>
          </a:r>
          <a:endParaRPr lang="ru-RU" sz="18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9236" y="1066386"/>
        <a:ext cx="1688428" cy="3468461"/>
      </dsp:txXfrm>
    </dsp:sp>
    <dsp:sp modelId="{A599A82A-0C2F-45B7-BFE2-2D25E8708BDB}">
      <dsp:nvSpPr>
        <dsp:cNvPr id="0" name=""/>
        <dsp:cNvSpPr/>
      </dsp:nvSpPr>
      <dsp:spPr>
        <a:xfrm>
          <a:off x="3766160" y="1046732"/>
          <a:ext cx="1791290" cy="3544806"/>
        </a:xfrm>
        <a:prstGeom prst="roundRect">
          <a:avLst>
            <a:gd name="adj" fmla="val 10000"/>
          </a:avLst>
        </a:prstGeom>
        <a:solidFill>
          <a:srgbClr val="4DC58D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Прием ДГУ  в резерв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для ликвидации ЧС,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передача ППУА, подготовка документации по ремонту котельно</a:t>
          </a:r>
          <a:r>
            <a:rPr lang="ru-RU" sz="1800" b="0" kern="1200" dirty="0" smtClean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й </a:t>
          </a:r>
          <a:endParaRPr lang="ru-RU" sz="18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8625" y="1099197"/>
        <a:ext cx="1686360" cy="3439876"/>
      </dsp:txXfrm>
    </dsp:sp>
    <dsp:sp modelId="{D440299F-72AA-4169-A9B3-F3AB4370B33C}">
      <dsp:nvSpPr>
        <dsp:cNvPr id="0" name=""/>
        <dsp:cNvSpPr/>
      </dsp:nvSpPr>
      <dsp:spPr>
        <a:xfrm>
          <a:off x="5759784" y="1042571"/>
          <a:ext cx="1791290" cy="3544806"/>
        </a:xfrm>
        <a:prstGeom prst="roundRect">
          <a:avLst>
            <a:gd name="adj" fmla="val 10000"/>
          </a:avLst>
        </a:prstGeom>
        <a:solidFill>
          <a:srgbClr val="4DC58D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36000" bIns="360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Обновление учетной документации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 складах специального имущества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о отправки гуманитарной помощи в Сирию</a:t>
          </a:r>
          <a:endParaRPr lang="ru-RU" sz="18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12249" y="1095036"/>
        <a:ext cx="1686360" cy="3439876"/>
      </dsp:txXfrm>
    </dsp:sp>
    <dsp:sp modelId="{08AB0233-8425-4F12-BEEA-108D4914568F}">
      <dsp:nvSpPr>
        <dsp:cNvPr id="0" name=""/>
        <dsp:cNvSpPr/>
      </dsp:nvSpPr>
      <dsp:spPr>
        <a:xfrm>
          <a:off x="7715828" y="1042571"/>
          <a:ext cx="1788512" cy="3544806"/>
        </a:xfrm>
        <a:prstGeom prst="roundRect">
          <a:avLst>
            <a:gd name="adj" fmla="val 10000"/>
          </a:avLst>
        </a:prstGeom>
        <a:solidFill>
          <a:srgbClr val="4DC58D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kern="120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Проверки ГУ МЧС России по Красноярскому краю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kern="1200" dirty="0" smtClean="0">
              <a:ln w="1905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Предоставлены ежеквартальные отчеты по имуществу резерва ЧС</a:t>
          </a:r>
          <a:endParaRPr lang="ru-RU" sz="18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68212" y="1094955"/>
        <a:ext cx="1683744" cy="3440038"/>
      </dsp:txXfrm>
    </dsp:sp>
    <dsp:sp modelId="{50B8F1DF-18E5-4573-A1D3-4871FDD524FD}">
      <dsp:nvSpPr>
        <dsp:cNvPr id="0" name=""/>
        <dsp:cNvSpPr/>
      </dsp:nvSpPr>
      <dsp:spPr>
        <a:xfrm>
          <a:off x="9586836" y="1042571"/>
          <a:ext cx="1782957" cy="3544806"/>
        </a:xfrm>
        <a:prstGeom prst="roundRect">
          <a:avLst>
            <a:gd name="adj" fmla="val 10000"/>
          </a:avLst>
        </a:prstGeom>
        <a:solidFill>
          <a:srgbClr val="4DC58D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Внесение изменений в НПА правительства Красноярского края </a:t>
          </a:r>
          <a:endParaRPr lang="ru-RU" sz="18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39057" y="1094792"/>
        <a:ext cx="1678515" cy="34403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246C4-7145-4DAE-8E65-D88EF46C1890}">
      <dsp:nvSpPr>
        <dsp:cNvPr id="0" name=""/>
        <dsp:cNvSpPr/>
      </dsp:nvSpPr>
      <dsp:spPr>
        <a:xfrm>
          <a:off x="3174" y="0"/>
          <a:ext cx="11676904" cy="717881"/>
        </a:xfrm>
        <a:prstGeom prst="roundRect">
          <a:avLst>
            <a:gd name="adj" fmla="val 10000"/>
          </a:avLst>
        </a:prstGeom>
        <a:solidFill>
          <a:srgbClr val="70AD4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u="none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Основные задачи, выполненные в 2021 году</a:t>
          </a:r>
        </a:p>
        <a:p>
          <a:pPr lvl="0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200" y="21026"/>
        <a:ext cx="11634852" cy="675829"/>
      </dsp:txXfrm>
    </dsp:sp>
    <dsp:sp modelId="{A4CD5531-9583-4D1C-85A4-588AD512D41F}">
      <dsp:nvSpPr>
        <dsp:cNvPr id="0" name=""/>
        <dsp:cNvSpPr/>
      </dsp:nvSpPr>
      <dsp:spPr>
        <a:xfrm>
          <a:off x="0" y="1057735"/>
          <a:ext cx="2357241" cy="3627642"/>
        </a:xfrm>
        <a:prstGeom prst="roundRect">
          <a:avLst>
            <a:gd name="adj" fmla="val 10000"/>
          </a:avLst>
        </a:prstGeom>
        <a:solidFill>
          <a:srgbClr val="70AD4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kern="1200" dirty="0" smtClean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</a:t>
          </a:r>
          <a:r>
            <a:rPr lang="en-US" sz="1600" b="0" kern="1200" dirty="0" smtClean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kern="1200" dirty="0" smtClean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 заключение 28 государственных контрактов по обеспечению жизнедеятельности сотрудников,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kern="1200" dirty="0" smtClean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объектов Учреждения; по закупкам малого объёма приобретены товары, строительные, расходные материалы, прочие услуги.</a:t>
          </a:r>
          <a:endParaRPr lang="ru-RU" sz="16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041" y="1126776"/>
        <a:ext cx="2219159" cy="3489560"/>
      </dsp:txXfrm>
    </dsp:sp>
    <dsp:sp modelId="{E640D80D-5AB9-4544-826A-61337322DE79}">
      <dsp:nvSpPr>
        <dsp:cNvPr id="0" name=""/>
        <dsp:cNvSpPr/>
      </dsp:nvSpPr>
      <dsp:spPr>
        <a:xfrm>
          <a:off x="2504524" y="1056357"/>
          <a:ext cx="2999118" cy="3648653"/>
        </a:xfrm>
        <a:prstGeom prst="roundRect">
          <a:avLst>
            <a:gd name="adj" fmla="val 10000"/>
          </a:avLst>
        </a:prstGeom>
        <a:solidFill>
          <a:srgbClr val="70AD4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и проведение переезда Учреждения на ул. Лесная д.2а/18; после строительная уборка здания, закупка и установка жалюзи, организация обслуживания пожарной сигнализации, лифтов, вентиляции.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Установлены электрические и информационные розетки. Организованы: ежедневная уборка помещений, вывоз ТКО.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Устранение последствий потопа - июнь 2021.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92365" y="1144198"/>
        <a:ext cx="2823436" cy="3472971"/>
      </dsp:txXfrm>
    </dsp:sp>
    <dsp:sp modelId="{43E2140A-610A-407C-B331-1293B33392C3}">
      <dsp:nvSpPr>
        <dsp:cNvPr id="0" name=""/>
        <dsp:cNvSpPr/>
      </dsp:nvSpPr>
      <dsp:spPr>
        <a:xfrm>
          <a:off x="5707972" y="1105012"/>
          <a:ext cx="2195370" cy="3599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Ежемесячно сотрудниками отдела производилась выписка необходимых документов и передача товарно-материальных ценностей                    в структурные подразделения Учреждения согласно поданным заявкам. </a:t>
          </a:r>
        </a:p>
      </dsp:txBody>
      <dsp:txXfrm>
        <a:off x="5772272" y="1169312"/>
        <a:ext cx="2066770" cy="3471398"/>
      </dsp:txXfrm>
    </dsp:sp>
    <dsp:sp modelId="{A599A82A-0C2F-45B7-BFE2-2D25E8708BDB}">
      <dsp:nvSpPr>
        <dsp:cNvPr id="0" name=""/>
        <dsp:cNvSpPr/>
      </dsp:nvSpPr>
      <dsp:spPr>
        <a:xfrm>
          <a:off x="8147456" y="1105012"/>
          <a:ext cx="1968523" cy="3599998"/>
        </a:xfrm>
        <a:prstGeom prst="roundRect">
          <a:avLst>
            <a:gd name="adj" fmla="val 10000"/>
          </a:avLst>
        </a:prstGeom>
        <a:solidFill>
          <a:srgbClr val="70AD4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Содержание здания в надлежащем состоянии в соответствие с действующими санитарно-гигиеническими, противопожарным нормами и правилам; контроль за исправностью инженерного оборудования (лифты, освещение, вентиляция, отопление)</a:t>
          </a:r>
        </a:p>
      </dsp:txBody>
      <dsp:txXfrm>
        <a:off x="8205112" y="1162668"/>
        <a:ext cx="1853211" cy="3484686"/>
      </dsp:txXfrm>
    </dsp:sp>
    <dsp:sp modelId="{D440299F-72AA-4169-A9B3-F3AB4370B33C}">
      <dsp:nvSpPr>
        <dsp:cNvPr id="0" name=""/>
        <dsp:cNvSpPr/>
      </dsp:nvSpPr>
      <dsp:spPr>
        <a:xfrm>
          <a:off x="10206999" y="1056698"/>
          <a:ext cx="1473079" cy="3599998"/>
        </a:xfrm>
        <a:prstGeom prst="roundRect">
          <a:avLst>
            <a:gd name="adj" fmla="val 10000"/>
          </a:avLst>
        </a:prstGeom>
        <a:solidFill>
          <a:srgbClr val="70AD4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36000" bIns="3600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сметной документации на текущий и капитальный ремонты основных фондов Учреждения</a:t>
          </a:r>
          <a:endParaRPr lang="ru-RU" sz="16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50144" y="1099843"/>
        <a:ext cx="1386789" cy="35137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246C4-7145-4DAE-8E65-D88EF46C1890}">
      <dsp:nvSpPr>
        <dsp:cNvPr id="0" name=""/>
        <dsp:cNvSpPr/>
      </dsp:nvSpPr>
      <dsp:spPr>
        <a:xfrm flipV="1">
          <a:off x="57" y="0"/>
          <a:ext cx="11682062" cy="1316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effectLst/>
          </a:endParaRPr>
        </a:p>
      </dsp:txBody>
      <dsp:txXfrm rot="10800000">
        <a:off x="3912" y="3855"/>
        <a:ext cx="11674352" cy="123894"/>
      </dsp:txXfrm>
    </dsp:sp>
    <dsp:sp modelId="{A4CD5531-9583-4D1C-85A4-588AD512D41F}">
      <dsp:nvSpPr>
        <dsp:cNvPr id="0" name=""/>
        <dsp:cNvSpPr/>
      </dsp:nvSpPr>
      <dsp:spPr>
        <a:xfrm>
          <a:off x="128395" y="684967"/>
          <a:ext cx="1819635" cy="3698824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Инвентаризация запасов имущества радиационной, химической, биологической защиты на складах специального имущества</a:t>
          </a:r>
          <a:r>
            <a:rPr lang="ru-RU" sz="1800" kern="1200" dirty="0" smtClean="0">
              <a:solidFill>
                <a:schemeClr val="tx1"/>
              </a:solidFill>
            </a:rPr>
            <a:t>. </a:t>
          </a:r>
          <a:endParaRPr lang="ru-RU" sz="105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1690" y="738262"/>
        <a:ext cx="1713045" cy="3592234"/>
      </dsp:txXfrm>
    </dsp:sp>
    <dsp:sp modelId="{257548F7-DE89-4B5B-90A3-BCCB9893A4A8}">
      <dsp:nvSpPr>
        <dsp:cNvPr id="0" name=""/>
        <dsp:cNvSpPr/>
      </dsp:nvSpPr>
      <dsp:spPr>
        <a:xfrm>
          <a:off x="2037139" y="684967"/>
          <a:ext cx="1819635" cy="3698824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В рамках исполнения государственного контракта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kern="1200" dirty="0" smtClean="0">
              <a:solidFill>
                <a:schemeClr val="tx1"/>
              </a:solidFill>
            </a:rPr>
            <a:t>приобретены 464 противогаза детских фильтрующих (размещены на складе 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kern="1200" dirty="0" err="1" smtClean="0">
              <a:solidFill>
                <a:schemeClr val="tx1"/>
              </a:solidFill>
            </a:rPr>
            <a:t>н.п</a:t>
          </a:r>
          <a:r>
            <a:rPr lang="ru-RU" sz="1600" kern="1200" dirty="0" smtClean="0">
              <a:solidFill>
                <a:schemeClr val="tx1"/>
              </a:solidFill>
            </a:rPr>
            <a:t>. Памяти 13 борцов);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0434" y="738262"/>
        <a:ext cx="1713045" cy="3592234"/>
      </dsp:txXfrm>
    </dsp:sp>
    <dsp:sp modelId="{348723BF-6E5C-43B8-A48A-198BFA1AF470}">
      <dsp:nvSpPr>
        <dsp:cNvPr id="0" name=""/>
        <dsp:cNvSpPr/>
      </dsp:nvSpPr>
      <dsp:spPr>
        <a:xfrm>
          <a:off x="4024327" y="684967"/>
          <a:ext cx="1819635" cy="3698824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Проведено захоронение 45280 штук противогазов фильтрующих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7622" y="738262"/>
        <a:ext cx="1713045" cy="3592234"/>
      </dsp:txXfrm>
    </dsp:sp>
    <dsp:sp modelId="{A599A82A-0C2F-45B7-BFE2-2D25E8708BDB}">
      <dsp:nvSpPr>
        <dsp:cNvPr id="0" name=""/>
        <dsp:cNvSpPr/>
      </dsp:nvSpPr>
      <dsp:spPr>
        <a:xfrm>
          <a:off x="6012734" y="684967"/>
          <a:ext cx="1819635" cy="3698824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Проведены лабораторные испытания 1760 единиц средств индивидуальной защиты органов дыхания, 200 штук приборов химической разведки</a:t>
          </a:r>
          <a:r>
            <a:rPr lang="ru-RU" sz="1800" kern="1200" dirty="0" smtClean="0"/>
            <a:t>.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6029" y="738262"/>
        <a:ext cx="1713045" cy="3592234"/>
      </dsp:txXfrm>
    </dsp:sp>
    <dsp:sp modelId="{D440299F-72AA-4169-A9B3-F3AB4370B33C}">
      <dsp:nvSpPr>
        <dsp:cNvPr id="0" name=""/>
        <dsp:cNvSpPr/>
      </dsp:nvSpPr>
      <dsp:spPr>
        <a:xfrm>
          <a:off x="7904683" y="684967"/>
          <a:ext cx="1819635" cy="3698824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36000" bIns="3600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Проведен ремонт, поверка и консервация 501 прибора радиационной разведки и контроля, в том числе 43 прибора для сторонних организаций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57978" y="738262"/>
        <a:ext cx="1713045" cy="3592234"/>
      </dsp:txXfrm>
    </dsp:sp>
    <dsp:sp modelId="{08AB0233-8425-4F12-BEEA-108D4914568F}">
      <dsp:nvSpPr>
        <dsp:cNvPr id="0" name=""/>
        <dsp:cNvSpPr/>
      </dsp:nvSpPr>
      <dsp:spPr>
        <a:xfrm>
          <a:off x="9862541" y="684967"/>
          <a:ext cx="1819635" cy="3698824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Прошли проверку Красноярским отделом инспекций Радиационной безопасности по вопросам эксплуатации радиационных источников.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kern="1200" dirty="0" smtClean="0">
              <a:solidFill>
                <a:schemeClr val="tx1"/>
              </a:solidFill>
            </a:rPr>
            <a:t>По результатам проверки замечаний не установлено</a:t>
          </a:r>
          <a:r>
            <a:rPr lang="ru-RU" sz="1800" kern="1200" dirty="0" smtClean="0"/>
            <a:t>.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15836" y="738262"/>
        <a:ext cx="1713045" cy="359223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246C4-7145-4DAE-8E65-D88EF46C1890}">
      <dsp:nvSpPr>
        <dsp:cNvPr id="0" name=""/>
        <dsp:cNvSpPr/>
      </dsp:nvSpPr>
      <dsp:spPr>
        <a:xfrm flipV="1">
          <a:off x="57" y="0"/>
          <a:ext cx="11682062" cy="1316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effectLst/>
          </a:endParaRPr>
        </a:p>
      </dsp:txBody>
      <dsp:txXfrm rot="10800000">
        <a:off x="3912" y="3855"/>
        <a:ext cx="11674352" cy="123894"/>
      </dsp:txXfrm>
    </dsp:sp>
    <dsp:sp modelId="{A4CD5531-9583-4D1C-85A4-588AD512D41F}">
      <dsp:nvSpPr>
        <dsp:cNvPr id="0" name=""/>
        <dsp:cNvSpPr/>
      </dsp:nvSpPr>
      <dsp:spPr>
        <a:xfrm>
          <a:off x="128395" y="684967"/>
          <a:ext cx="1819635" cy="3698824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Участие в проведении мероприятий по предупреждению ЧС, вызванных весенним паводком в муниципальных образованиях края </a:t>
          </a:r>
          <a:endParaRPr lang="ru-RU" sz="105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1690" y="738262"/>
        <a:ext cx="1713045" cy="3592234"/>
      </dsp:txXfrm>
    </dsp:sp>
    <dsp:sp modelId="{257548F7-DE89-4B5B-90A3-BCCB9893A4A8}">
      <dsp:nvSpPr>
        <dsp:cNvPr id="0" name=""/>
        <dsp:cNvSpPr/>
      </dsp:nvSpPr>
      <dsp:spPr>
        <a:xfrm>
          <a:off x="2037139" y="684967"/>
          <a:ext cx="1819635" cy="3698824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Работа в составе оперативной группы по контролю за прохождение паводка в северной группе районов 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0434" y="738262"/>
        <a:ext cx="1713045" cy="3592234"/>
      </dsp:txXfrm>
    </dsp:sp>
    <dsp:sp modelId="{348723BF-6E5C-43B8-A48A-198BFA1AF470}">
      <dsp:nvSpPr>
        <dsp:cNvPr id="0" name=""/>
        <dsp:cNvSpPr/>
      </dsp:nvSpPr>
      <dsp:spPr>
        <a:xfrm>
          <a:off x="4024327" y="684967"/>
          <a:ext cx="1819635" cy="3698824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</a:rPr>
            <a:t>Проведение оценки последствий весеннего паводка 2021 года в южной группе районов 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7622" y="738262"/>
        <a:ext cx="1713045" cy="3592234"/>
      </dsp:txXfrm>
    </dsp:sp>
    <dsp:sp modelId="{A599A82A-0C2F-45B7-BFE2-2D25E8708BDB}">
      <dsp:nvSpPr>
        <dsp:cNvPr id="0" name=""/>
        <dsp:cNvSpPr/>
      </dsp:nvSpPr>
      <dsp:spPr>
        <a:xfrm>
          <a:off x="6012734" y="684967"/>
          <a:ext cx="1819635" cy="3698824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Проведение осмотров готовности  пунктов временного размещения пострадавшего населения в муниципальных образованиях края</a:t>
          </a:r>
          <a:endParaRPr lang="ru-RU" sz="1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6029" y="738262"/>
        <a:ext cx="1713045" cy="3592234"/>
      </dsp:txXfrm>
    </dsp:sp>
    <dsp:sp modelId="{D440299F-72AA-4169-A9B3-F3AB4370B33C}">
      <dsp:nvSpPr>
        <dsp:cNvPr id="0" name=""/>
        <dsp:cNvSpPr/>
      </dsp:nvSpPr>
      <dsp:spPr>
        <a:xfrm>
          <a:off x="7904683" y="684967"/>
          <a:ext cx="1819635" cy="3698824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36000" bIns="3600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Подготовлен анализ деятельности муниципальных образований при объявленных режимах чрезвычайных ситуаций за 2021 г. </a:t>
          </a:r>
          <a:endParaRPr lang="ru-RU" sz="1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57978" y="738262"/>
        <a:ext cx="1713045" cy="3592234"/>
      </dsp:txXfrm>
    </dsp:sp>
    <dsp:sp modelId="{08AB0233-8425-4F12-BEEA-108D4914568F}">
      <dsp:nvSpPr>
        <dsp:cNvPr id="0" name=""/>
        <dsp:cNvSpPr/>
      </dsp:nvSpPr>
      <dsp:spPr>
        <a:xfrm>
          <a:off x="9862541" y="684967"/>
          <a:ext cx="1819635" cy="3698824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600" kern="1200" dirty="0" smtClean="0">
              <a:solidFill>
                <a:schemeClr val="tx1"/>
              </a:solidFill>
              <a:cs typeface="Arial" charset="0"/>
            </a:rPr>
            <a:t>Разработка и формирование кратких карточек территорий (районов) Красноярского края. 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15836" y="738262"/>
        <a:ext cx="1713045" cy="3592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0.27027</cdr:x>
      <cdr:y>0</cdr:y>
    </cdr:from>
    <cdr:to>
      <cdr:x>0.92444</cdr:x>
      <cdr:y>0.08879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87932" y="0"/>
          <a:ext cx="747414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Основные мероприятия, выполненные в  2021 году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0.50844</cdr:x>
      <cdr:y>0.44659</cdr:y>
    </cdr:from>
    <cdr:to>
      <cdr:x>0.92944</cdr:x>
      <cdr:y>0.63038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907482" y="2019215"/>
          <a:ext cx="4891517" cy="83099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100 % укомплектованы 9 отделов (53%)</a:t>
          </a:r>
        </a:p>
        <a:p xmlns:a="http://schemas.openxmlformats.org/drawingml/2006/main">
          <a:r>
            <a:rPr lang="ru-RU" sz="1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90-60% укомплектованы 8 отделов (47%)</a:t>
          </a:r>
        </a:p>
        <a:p xmlns:a="http://schemas.openxmlformats.org/drawingml/2006/main">
          <a:r>
            <a:rPr lang="ru-RU" sz="1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Ниже 50% укомплектован 0 отделов (0%)</a:t>
          </a:r>
          <a:endParaRPr lang="ru-RU" sz="16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0.23645</cdr:x>
      <cdr:y>0.07917</cdr:y>
    </cdr:from>
    <cdr:to>
      <cdr:x>0.36095</cdr:x>
      <cdr:y>0.15814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761755" y="390904"/>
          <a:ext cx="1454170" cy="3899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524,65 тонн</a:t>
          </a:r>
        </a:p>
      </cdr:txBody>
    </cdr:sp>
  </cdr:relSizeAnchor>
  <cdr:relSizeAnchor xmlns:cdr="http://schemas.openxmlformats.org/drawingml/2006/chartDrawing">
    <cdr:from>
      <cdr:x>0.48861</cdr:x>
      <cdr:y>0.07121</cdr:y>
    </cdr:from>
    <cdr:to>
      <cdr:x>0.62099</cdr:x>
      <cdr:y>0.15017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706988" y="351591"/>
          <a:ext cx="1546275" cy="3898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524,65 тонн</a:t>
          </a:r>
        </a:p>
      </cdr:txBody>
    </cdr:sp>
  </cdr:relSizeAnchor>
  <cdr:relSizeAnchor xmlns:cdr="http://schemas.openxmlformats.org/drawingml/2006/chartDrawing">
    <cdr:from>
      <cdr:x>0.21143</cdr:x>
      <cdr:y>0.29029</cdr:y>
    </cdr:from>
    <cdr:to>
      <cdr:x>0.46179</cdr:x>
      <cdr:y>0.36926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469519" y="1433314"/>
          <a:ext cx="2924225" cy="3899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1500 </a:t>
          </a:r>
          <a:r>
            <a:rPr lang="ru-RU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сутодач</a:t>
          </a:r>
          <a:endParaRPr lang="ru-RU" sz="18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0.48032</cdr:x>
      <cdr:y>0.29029</cdr:y>
    </cdr:from>
    <cdr:to>
      <cdr:x>0.73068</cdr:x>
      <cdr:y>0.36926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610200" y="1357734"/>
          <a:ext cx="292417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1500 </a:t>
          </a:r>
          <a:r>
            <a:rPr lang="ru-RU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сутодач</a:t>
          </a:r>
          <a:endParaRPr lang="ru-RU" sz="18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0.22029</cdr:x>
      <cdr:y>0.5</cdr:y>
    </cdr:from>
    <cdr:to>
      <cdr:x>0.38052</cdr:x>
      <cdr:y>0.57897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573005" y="2468763"/>
          <a:ext cx="1871499" cy="3899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8250 комплектов</a:t>
          </a:r>
          <a:endParaRPr lang="ru-RU" sz="24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0.4913</cdr:x>
      <cdr:y>0.50142</cdr:y>
    </cdr:from>
    <cdr:to>
      <cdr:x>0.65698</cdr:x>
      <cdr:y>0.58039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5738440" y="2345197"/>
          <a:ext cx="193508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8250 комплектов</a:t>
          </a:r>
          <a:endParaRPr lang="ru-RU" sz="24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0.22219</cdr:x>
      <cdr:y>0.71231</cdr:y>
    </cdr:from>
    <cdr:to>
      <cdr:x>0.47255</cdr:x>
      <cdr:y>0.79128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2595146" y="3517067"/>
          <a:ext cx="2924225" cy="3899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62166 единицы</a:t>
          </a:r>
        </a:p>
      </cdr:txBody>
    </cdr:sp>
  </cdr:relSizeAnchor>
  <cdr:relSizeAnchor xmlns:cdr="http://schemas.openxmlformats.org/drawingml/2006/chartDrawing">
    <cdr:from>
      <cdr:x>0.54255</cdr:x>
      <cdr:y>0.7137</cdr:y>
    </cdr:from>
    <cdr:to>
      <cdr:x>0.91863</cdr:x>
      <cdr:y>0.7885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6337048" y="3523906"/>
          <a:ext cx="4392644" cy="36932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62228 единицы (+41 кровать+ 21 палатка)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51168" cy="49839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22" y="2"/>
            <a:ext cx="2951168" cy="49839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C29C00CE-1317-44BF-A015-2CE8297324ED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2530"/>
            <a:ext cx="2951168" cy="49839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22" y="9442530"/>
            <a:ext cx="2951168" cy="49839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988DA311-E443-44D8-BDB2-190C2F230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36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9" y="1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A5B42646-642C-A543-BA16-3FEBFB937B66}" type="datetimeFigureOut">
              <a:rPr lang="ru-RU" smtClean="0"/>
              <a:pPr/>
              <a:t>17.03.2022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84070"/>
            <a:ext cx="5447030" cy="391424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2156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9" y="9442156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8FEDCB0C-118C-8E4E-8ADD-8CFC99CD0A1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22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733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706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779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1039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170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508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828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306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198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082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58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6686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636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139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424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43124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2973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433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0314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90316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3032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525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8562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5553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25787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4489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5460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7677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CF7C0EA-AAE1-4F1A-AA1B-4AD8784D13BC}" type="slidenum">
              <a:rPr lang="ru-RU" altLang="ru-RU">
                <a:latin typeface="Calibri" panose="020F0502020204030204" pitchFamily="34" charset="0"/>
              </a:rPr>
              <a:pPr eaLnBrk="1" hangingPunct="1"/>
              <a:t>36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3078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0424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1E4893D-A1FE-43D9-8439-19A296D00EDD}" type="slidenum">
              <a:rPr lang="ru-RU" altLang="ru-RU">
                <a:latin typeface="Calibri" panose="020F0502020204030204" pitchFamily="34" charset="0"/>
              </a:rPr>
              <a:pPr eaLnBrk="1" hangingPunct="1"/>
              <a:t>38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746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224D662-E23F-4E24-BCD8-599C90C50E80}" type="slidenum">
              <a:rPr lang="ru-RU" altLang="ru-RU">
                <a:latin typeface="Calibri" panose="020F0502020204030204" pitchFamily="34" charset="0"/>
              </a:rPr>
              <a:pPr eaLnBrk="1" hangingPunct="1"/>
              <a:t>39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175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21.01.2018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41980B-AE40-4F61-9773-9BF26B3D5E29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822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1235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21.01.2018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41980B-AE40-4F61-9773-9BF26B3D5E29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4444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21.01.2018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41980B-AE40-4F61-9773-9BF26B3D5E29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3982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268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817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149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163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365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423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DCB0C-118C-8E4E-8ADD-8CFC99CD0A11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9845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73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99CA-AD7C-D043-B963-D2D18D0F7F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11563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99CA-AD7C-D043-B963-D2D18D0F7F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727791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99CA-AD7C-D043-B963-D2D18D0F7F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10435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99CA-AD7C-D043-B963-D2D18D0F7F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66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99CA-AD7C-D043-B963-D2D18D0F7F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230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99CA-AD7C-D043-B963-D2D18D0F7F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4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99CA-AD7C-D043-B963-D2D18D0F7F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41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99CA-AD7C-D043-B963-D2D18D0F7F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404213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99CA-AD7C-D043-B963-D2D18D0F7F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90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99CA-AD7C-D043-B963-D2D18D0F7F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693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599CA-AD7C-D043-B963-D2D18D0F7FA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87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6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.png"/><Relationship Id="rId9" Type="http://schemas.microsoft.com/office/2007/relationships/diagramDrawing" Target="../diagrams/drawing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oleObject" Target="../embeddings/_____Microsoft_Excel_97-20031.xls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38.xml"/><Relationship Id="rId7" Type="http://schemas.openxmlformats.org/officeDocument/2006/relationships/diagramQuickStyle" Target="../diagrams/quickStyle12.xml"/><Relationship Id="rId12" Type="http://schemas.openxmlformats.org/officeDocument/2006/relationships/oleObject" Target="../embeddings/_____Microsoft_Excel_97-2003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12.xml"/><Relationship Id="rId11" Type="http://schemas.openxmlformats.org/officeDocument/2006/relationships/image" Target="../media/image28.png"/><Relationship Id="rId5" Type="http://schemas.openxmlformats.org/officeDocument/2006/relationships/diagramData" Target="../diagrams/data12.xml"/><Relationship Id="rId10" Type="http://schemas.openxmlformats.org/officeDocument/2006/relationships/oleObject" Target="../embeddings/_____Microsoft_Excel_97-20032.xls"/><Relationship Id="rId4" Type="http://schemas.openxmlformats.org/officeDocument/2006/relationships/image" Target="../media/image2.png"/><Relationship Id="rId9" Type="http://schemas.microsoft.com/office/2007/relationships/diagramDrawing" Target="../diagrams/drawing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6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.png"/><Relationship Id="rId9" Type="http://schemas.microsoft.com/office/2007/relationships/diagramDrawing" Target="../diagrams/drawing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hyperlink" Target="https://zakupki.gov.r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ts-tender.ru/" TargetMode="Externa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259" y="394194"/>
            <a:ext cx="2933700" cy="62611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8204" y="59455"/>
            <a:ext cx="12192000" cy="6009474"/>
          </a:xfrm>
          <a:prstGeom prst="rect">
            <a:avLst/>
          </a:prstGeom>
          <a:solidFill>
            <a:schemeClr val="bg1">
              <a:lumMod val="8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" y="6015666"/>
            <a:ext cx="12182474" cy="842336"/>
          </a:xfrm>
          <a:prstGeom prst="rect">
            <a:avLst/>
          </a:prstGeom>
          <a:gradFill flip="none" rotWithShape="1">
            <a:gsLst>
              <a:gs pos="0">
                <a:srgbClr val="5B9BD5">
                  <a:lumMod val="5000"/>
                  <a:lumOff val="95000"/>
                </a:srgbClr>
              </a:gs>
              <a:gs pos="74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lin ang="5400000" scaled="1"/>
            <a:tileRect/>
          </a:gradFill>
          <a:ln w="9525" cap="sq">
            <a:solidFill>
              <a:sysClr val="windowText" lastClr="000000"/>
            </a:solidFill>
            <a:round/>
            <a:headEnd/>
            <a:tailEnd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endParaRPr lang="ru-RU" sz="1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3004" y="1455671"/>
            <a:ext cx="11076479" cy="2503587"/>
          </a:xfrm>
        </p:spPr>
        <p:txBody>
          <a:bodyPr anchor="ctr">
            <a:normAutofit/>
          </a:bodyPr>
          <a:lstStyle/>
          <a:p>
            <a:r>
              <a:rPr lang="ru-RU" altLang="ru-RU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«Подведение итогов работы за </a:t>
            </a:r>
            <a:r>
              <a:rPr lang="ru-RU" alt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2021 </a:t>
            </a:r>
            <a:r>
              <a:rPr lang="ru-RU" altLang="ru-RU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г.»</a:t>
            </a:r>
            <a:endParaRPr lang="ru-RU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1033" y="6068929"/>
            <a:ext cx="9144000" cy="735810"/>
          </a:xfrm>
          <a:gradFill flip="none" rotWithShape="1">
            <a:gsLst>
              <a:gs pos="0">
                <a:srgbClr val="5B9BD5">
                  <a:lumMod val="5000"/>
                  <a:lumOff val="95000"/>
                </a:srgbClr>
              </a:gs>
              <a:gs pos="74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lin ang="5400000" scaled="1"/>
            <a:tileRect/>
          </a:gradFill>
          <a:ln w="9525" cap="sq">
            <a:noFill/>
            <a:round/>
            <a:headEnd/>
            <a:tailEnd/>
          </a:ln>
        </p:spPr>
        <p:txBody>
          <a:bodyPr wrap="none" anchor="ctr"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</a:pP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Королев Геннадий Викторович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>
            <a:cxnSpLocks/>
          </p:cNvCxnSpPr>
          <p:nvPr/>
        </p:nvCxnSpPr>
        <p:spPr>
          <a:xfrm>
            <a:off x="-18204" y="6009473"/>
            <a:ext cx="12182474" cy="0"/>
          </a:xfrm>
          <a:prstGeom prst="line">
            <a:avLst/>
          </a:prstGeom>
          <a:ln w="25400">
            <a:solidFill>
              <a:srgbClr val="183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2806885" y="394194"/>
            <a:ext cx="0" cy="970532"/>
          </a:xfrm>
          <a:prstGeom prst="line">
            <a:avLst/>
          </a:prstGeom>
          <a:ln>
            <a:solidFill>
              <a:srgbClr val="1835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04047" y="279296"/>
            <a:ext cx="8945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«Центр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 (</a:t>
            </a:r>
            <a:r>
              <a:rPr lang="ru-RU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51" y="342714"/>
            <a:ext cx="1219447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3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543967" y="70691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учреждение</a:t>
            </a: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1594075" y="397031"/>
            <a:ext cx="4951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организации и кадров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267854" y="1496964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89" y="67000"/>
            <a:ext cx="1079086" cy="1164437"/>
          </a:xfrm>
          <a:prstGeom prst="rect">
            <a:avLst/>
          </a:prstGeom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71293633"/>
              </p:ext>
            </p:extLst>
          </p:nvPr>
        </p:nvGraphicFramePr>
        <p:xfrm>
          <a:off x="267853" y="1448728"/>
          <a:ext cx="11425381" cy="5199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41369" y="51159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10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7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531611" y="67206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endParaRPr lang="ru-RU" sz="1600" dirty="0" smtClean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1511322" y="333150"/>
            <a:ext cx="4951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организации и кадров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267854" y="1496964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83" y="82076"/>
            <a:ext cx="1079086" cy="1164437"/>
          </a:xfrm>
          <a:prstGeom prst="rect">
            <a:avLst/>
          </a:prstGeom>
        </p:spPr>
      </p:pic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536775385"/>
              </p:ext>
            </p:extLst>
          </p:nvPr>
        </p:nvGraphicFramePr>
        <p:xfrm>
          <a:off x="652961" y="1355619"/>
          <a:ext cx="10655166" cy="5284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41369" y="51159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11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3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540092" y="107228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endParaRPr lang="ru-RU" sz="1600" dirty="0" smtClean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1611995" y="348708"/>
            <a:ext cx="4951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организации и кадров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267854" y="1496964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77" y="67000"/>
            <a:ext cx="1079086" cy="1164437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704484952"/>
              </p:ext>
            </p:extLst>
          </p:nvPr>
        </p:nvGraphicFramePr>
        <p:xfrm>
          <a:off x="358588" y="2101363"/>
          <a:ext cx="11097790" cy="452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111328" y="1539318"/>
            <a:ext cx="8515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Количественно-качественные показатели текучести кадров </a:t>
            </a:r>
            <a:endParaRPr lang="ru-RU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41369" y="51159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12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1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296025" y="40761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endParaRPr lang="ru-RU" sz="1600" dirty="0" smtClean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1344604" y="348708"/>
            <a:ext cx="4951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организации и кадров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267854" y="1496964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88" y="42818"/>
            <a:ext cx="1079086" cy="1164437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704484952"/>
              </p:ext>
            </p:extLst>
          </p:nvPr>
        </p:nvGraphicFramePr>
        <p:xfrm>
          <a:off x="358588" y="2101363"/>
          <a:ext cx="11097790" cy="452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625209094"/>
              </p:ext>
            </p:extLst>
          </p:nvPr>
        </p:nvGraphicFramePr>
        <p:xfrm>
          <a:off x="0" y="2193344"/>
          <a:ext cx="11618805" cy="4521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880100" y="1466152"/>
            <a:ext cx="851276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000C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Укомплектованность структурных подразделений</a:t>
            </a:r>
            <a:endParaRPr lang="ru-RU" sz="2400" b="1" dirty="0">
              <a:ln w="0"/>
              <a:solidFill>
                <a:srgbClr val="0000CC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2038" y="30813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13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34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64803" y="11569689"/>
            <a:ext cx="573194" cy="365125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2221909" y="493943"/>
            <a:ext cx="2197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Гараж</a:t>
            </a:r>
            <a:endParaRPr 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267854" y="1496964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220070380"/>
              </p:ext>
            </p:extLst>
          </p:nvPr>
        </p:nvGraphicFramePr>
        <p:xfrm>
          <a:off x="267854" y="1856798"/>
          <a:ext cx="11680079" cy="4705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296025" y="40761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endParaRPr lang="ru-RU" sz="1600" dirty="0" smtClean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397" y="92626"/>
            <a:ext cx="1079086" cy="1164437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41369" y="51159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14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49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64803" y="11569689"/>
            <a:ext cx="573194" cy="365125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2810914" y="520295"/>
            <a:ext cx="224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Гараж</a:t>
            </a:r>
            <a:endParaRPr 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193425" y="1420756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296025" y="40761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endParaRPr lang="ru-RU" sz="1600" dirty="0" smtClean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9" y="104930"/>
            <a:ext cx="1079086" cy="1164437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282764338"/>
              </p:ext>
            </p:extLst>
          </p:nvPr>
        </p:nvGraphicFramePr>
        <p:xfrm>
          <a:off x="400050" y="1859843"/>
          <a:ext cx="10923481" cy="4998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386807" y="1420756"/>
            <a:ext cx="94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выпуска автомобилей в 2021 году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1369" y="51159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15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2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64803" y="11569689"/>
            <a:ext cx="573194" cy="365125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2698953" y="649218"/>
            <a:ext cx="224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Гараж</a:t>
            </a:r>
            <a:endParaRPr 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267854" y="1496964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296025" y="40761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endParaRPr lang="ru-RU" sz="1600" dirty="0" smtClean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64" y="67000"/>
            <a:ext cx="1079086" cy="1164437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646827095"/>
              </p:ext>
            </p:extLst>
          </p:nvPr>
        </p:nvGraphicFramePr>
        <p:xfrm>
          <a:off x="293637" y="2220019"/>
          <a:ext cx="11687175" cy="4228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429507" y="1559682"/>
            <a:ext cx="94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выпуска автомобилей по квартально в  2021 году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41369" y="51159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16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49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64803" y="11569689"/>
            <a:ext cx="573194" cy="365125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1777837" y="289705"/>
            <a:ext cx="5416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по работе со специальным имуществом</a:t>
            </a:r>
            <a:endParaRPr 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112616" y="1460403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296025" y="40761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endParaRPr lang="ru-RU" sz="1600" dirty="0" smtClean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57" y="79375"/>
            <a:ext cx="1079086" cy="1164437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830243058"/>
              </p:ext>
            </p:extLst>
          </p:nvPr>
        </p:nvGraphicFramePr>
        <p:xfrm>
          <a:off x="267854" y="1856798"/>
          <a:ext cx="11533621" cy="4858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41369" y="51159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17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03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296025" y="40761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endParaRPr lang="ru-RU" sz="1600" dirty="0" smtClean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1643005" y="188417"/>
            <a:ext cx="4951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по работе со специальным имуществом</a:t>
            </a:r>
            <a:endParaRPr 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267854" y="1496964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-123825" y="-152724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19" y="67000"/>
            <a:ext cx="1079086" cy="1164437"/>
          </a:xfrm>
          <a:prstGeom prst="rect">
            <a:avLst/>
          </a:prstGeom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266216977"/>
              </p:ext>
            </p:extLst>
          </p:nvPr>
        </p:nvGraphicFramePr>
        <p:xfrm>
          <a:off x="-123825" y="2418535"/>
          <a:ext cx="11776483" cy="4591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00250" y="1581840"/>
            <a:ext cx="961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Резервы, хранимые на складах специального имущества</a:t>
            </a:r>
            <a:endParaRPr lang="ru-RU" sz="2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424669318"/>
              </p:ext>
            </p:extLst>
          </p:nvPr>
        </p:nvGraphicFramePr>
        <p:xfrm>
          <a:off x="267854" y="2108464"/>
          <a:ext cx="11350952" cy="4705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1369" y="51159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18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60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64803" y="11569689"/>
            <a:ext cx="573194" cy="365125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2063073" y="277330"/>
            <a:ext cx="4702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по работе со специальным имуществом</a:t>
            </a:r>
            <a:endParaRPr lang="ru-RU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267854" y="1496964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296025" y="40761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endParaRPr lang="ru-RU" sz="1600" dirty="0" smtClean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97" y="83313"/>
            <a:ext cx="1079086" cy="11644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7225" y="1469076"/>
            <a:ext cx="10961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резерва на складах специального имущества в 2021 году</a:t>
            </a:r>
            <a:endParaRPr lang="ru-RU" sz="2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872348025"/>
              </p:ext>
            </p:extLst>
          </p:nvPr>
        </p:nvGraphicFramePr>
        <p:xfrm>
          <a:off x="140504" y="1771942"/>
          <a:ext cx="11680079" cy="4937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1369" y="51159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19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64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1614794" y="40761"/>
            <a:ext cx="10333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«Центр обеспечения реализации полномочий в областях гражданской обороны, чрезвычайных ситуаций Красноярского края» (КГКУ «Центр ГО и ЧС»)</a:t>
            </a:r>
            <a:endParaRPr lang="ru-RU" sz="1600" dirty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2328260" y="839333"/>
            <a:ext cx="850084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Структурные подразделения КГКУ «Центр ГО и ЧС» </a:t>
            </a:r>
            <a:endParaRPr lang="ru-RU" sz="2800" dirty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267854" y="1496964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0" y="-66999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/>
          </p:nvPr>
        </p:nvGraphicFramePr>
        <p:xfrm>
          <a:off x="124419" y="1641457"/>
          <a:ext cx="11712249" cy="517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36" y="110316"/>
            <a:ext cx="1207758" cy="1164437"/>
          </a:xfrm>
          <a:prstGeom prst="rect">
            <a:avLst/>
          </a:prstGeom>
        </p:spPr>
      </p:pic>
      <p:sp>
        <p:nvSpPr>
          <p:cNvPr id="14" name="AutoShape 16"/>
          <p:cNvSpPr>
            <a:spLocks noChangeArrowheads="1"/>
          </p:cNvSpPr>
          <p:nvPr/>
        </p:nvSpPr>
        <p:spPr bwMode="auto">
          <a:xfrm>
            <a:off x="1782802" y="727220"/>
            <a:ext cx="9959823" cy="51077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6600"/>
              </a:gs>
              <a:gs pos="50000">
                <a:srgbClr val="FFFFFF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2400" b="1" dirty="0">
                <a:ea typeface="Arial" charset="0"/>
                <a:cs typeface="Times New Roman" panose="02020603050405020304" pitchFamily="18" charset="0"/>
              </a:rPr>
              <a:t>Структурные подразделения КГКУ «Центр ГО и ЧС» </a:t>
            </a:r>
            <a:endParaRPr lang="ru-RU" sz="2400" dirty="0">
              <a:solidFill>
                <a:srgbClr val="183568"/>
              </a:solidFill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99579" y="48092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2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68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64803" y="11569689"/>
            <a:ext cx="573194" cy="365125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2320409" y="163872"/>
            <a:ext cx="4410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Административно-хозяйственный отдел</a:t>
            </a:r>
            <a:endParaRPr 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112616" y="1460403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426185053"/>
              </p:ext>
            </p:extLst>
          </p:nvPr>
        </p:nvGraphicFramePr>
        <p:xfrm>
          <a:off x="267854" y="1856798"/>
          <a:ext cx="11680079" cy="4705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296025" y="40761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endParaRPr lang="ru-RU" sz="1600" dirty="0" smtClean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119" y="67000"/>
            <a:ext cx="1079086" cy="1164437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41369" y="51159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20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95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64803" y="11569689"/>
            <a:ext cx="573194" cy="365125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2060918" y="197831"/>
            <a:ext cx="4410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Административно-хозяйственный отдел</a:t>
            </a:r>
            <a:endParaRPr 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112616" y="1460403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Номер слайда 3"/>
          <p:cNvSpPr txBox="1">
            <a:spLocks/>
          </p:cNvSpPr>
          <p:nvPr/>
        </p:nvSpPr>
        <p:spPr>
          <a:xfrm>
            <a:off x="11618806" y="6339016"/>
            <a:ext cx="573194" cy="4744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solidFill>
                <a:srgbClr val="1835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296025" y="40761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учреждение</a:t>
            </a: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88" y="40761"/>
            <a:ext cx="1079086" cy="11644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9507" y="1528323"/>
            <a:ext cx="94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выполненные в 2021 году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74639885"/>
              </p:ext>
            </p:extLst>
          </p:nvPr>
        </p:nvGraphicFramePr>
        <p:xfrm>
          <a:off x="209451" y="2082902"/>
          <a:ext cx="11776483" cy="4698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1369" y="51159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21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82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1956087" y="131544"/>
            <a:ext cx="994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1956087" y="772761"/>
            <a:ext cx="982919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 радиационной, химической, биологической защиты 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139455" y="2296099"/>
          <a:ext cx="11682177" cy="438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760" y="131544"/>
            <a:ext cx="1221851" cy="1164437"/>
          </a:xfrm>
          <a:prstGeom prst="rect">
            <a:avLst/>
          </a:prstGeom>
        </p:spPr>
      </p:pic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1789611" y="2296099"/>
            <a:ext cx="8640763" cy="539750"/>
          </a:xfrm>
          <a:prstGeom prst="roundRect">
            <a:avLst>
              <a:gd name="adj" fmla="val 16667"/>
            </a:avLst>
          </a:prstGeom>
          <a:solidFill>
            <a:srgbClr val="FFC000">
              <a:alpha val="74901"/>
            </a:srgbClr>
          </a:solidFill>
          <a:ln w="25400" algn="ctr">
            <a:solidFill>
              <a:srgbClr val="0066FF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i="1" dirty="0" smtClean="0"/>
              <a:t>Основные задачи, выполненные в </a:t>
            </a:r>
            <a:r>
              <a:rPr lang="ru-RU" altLang="ru-RU" sz="1800" i="1" dirty="0"/>
              <a:t>2021 году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024306" y="1465243"/>
            <a:ext cx="3992562" cy="245174"/>
          </a:xfrm>
          <a:prstGeom prst="roundRect">
            <a:avLst>
              <a:gd name="adj" fmla="val 16667"/>
            </a:avLst>
          </a:prstGeom>
          <a:solidFill>
            <a:srgbClr val="FFC000">
              <a:alpha val="74901"/>
            </a:srgbClr>
          </a:solidFill>
          <a:ln w="22225" algn="ctr">
            <a:solidFill>
              <a:srgbClr val="0066FF"/>
            </a:solidFill>
            <a:round/>
            <a:headEnd/>
            <a:tailEnd/>
          </a:ln>
        </p:spPr>
        <p:txBody>
          <a:bodyPr lIns="72000" tIns="0" rIns="72000" bIns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 smtClean="0">
                <a:ea typeface="Times New Roman" pitchFamily="18" charset="0"/>
                <a:cs typeface="Arial" charset="0"/>
              </a:rPr>
              <a:t>Выполнено  </a:t>
            </a:r>
            <a:r>
              <a:rPr lang="ru-RU" altLang="ru-RU" sz="1600" b="1" dirty="0">
                <a:ea typeface="Times New Roman" pitchFamily="18" charset="0"/>
                <a:cs typeface="Arial" charset="0"/>
              </a:rPr>
              <a:t>- 27 задач</a:t>
            </a:r>
          </a:p>
        </p:txBody>
      </p:sp>
      <p:sp>
        <p:nvSpPr>
          <p:cNvPr id="18" name="Стрелка вниз 64"/>
          <p:cNvSpPr>
            <a:spLocks noChangeArrowheads="1"/>
          </p:cNvSpPr>
          <p:nvPr/>
        </p:nvSpPr>
        <p:spPr bwMode="auto">
          <a:xfrm>
            <a:off x="6257266" y="1419799"/>
            <a:ext cx="547688" cy="876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ru-RU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1789611" y="1495056"/>
            <a:ext cx="3992562" cy="245174"/>
          </a:xfrm>
          <a:prstGeom prst="roundRect">
            <a:avLst>
              <a:gd name="adj" fmla="val 16667"/>
            </a:avLst>
          </a:prstGeom>
          <a:solidFill>
            <a:srgbClr val="FFC000">
              <a:alpha val="74901"/>
            </a:srgbClr>
          </a:solidFill>
          <a:ln w="22225" algn="ctr">
            <a:solidFill>
              <a:srgbClr val="0066FF"/>
            </a:solidFill>
            <a:round/>
            <a:headEnd/>
            <a:tailEnd/>
          </a:ln>
        </p:spPr>
        <p:txBody>
          <a:bodyPr lIns="72000" tIns="0" rIns="72000" bIns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ea typeface="Times New Roman" pitchFamily="18" charset="0"/>
                <a:cs typeface="Arial" charset="0"/>
              </a:rPr>
              <a:t>Поставлено - 27 задач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22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33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A8BAF9-5BBC-4676-9A66-FC8A5A24BF68}"/>
              </a:ext>
            </a:extLst>
          </p:cNvPr>
          <p:cNvSpPr txBox="1"/>
          <p:nvPr/>
        </p:nvSpPr>
        <p:spPr>
          <a:xfrm>
            <a:off x="1881051" y="40761"/>
            <a:ext cx="10066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»(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3866609-D327-40F5-85D0-092469F6B1F3}"/>
              </a:ext>
            </a:extLst>
          </p:cNvPr>
          <p:cNvSpPr txBox="1"/>
          <p:nvPr/>
        </p:nvSpPr>
        <p:spPr>
          <a:xfrm>
            <a:off x="1944997" y="813027"/>
            <a:ext cx="100120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 радиационной, химической, биологической защиты </a:t>
            </a: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-123825" y="-152724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1175" y="1580116"/>
            <a:ext cx="9305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СИЗ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25" y="161212"/>
            <a:ext cx="1221851" cy="1164437"/>
          </a:xfrm>
          <a:prstGeom prst="rect">
            <a:avLst/>
          </a:prstGeom>
        </p:spPr>
      </p:pic>
      <p:graphicFrame>
        <p:nvGraphicFramePr>
          <p:cNvPr id="12" name="Диаграмма 12"/>
          <p:cNvGraphicFramePr>
            <a:graphicFrameLocks/>
          </p:cNvGraphicFramePr>
          <p:nvPr/>
        </p:nvGraphicFramePr>
        <p:xfrm>
          <a:off x="1" y="2185126"/>
          <a:ext cx="6910999" cy="370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/>
        </p:nvGraphicFramePr>
        <p:xfrm>
          <a:off x="6911000" y="2189935"/>
          <a:ext cx="5036933" cy="3704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351322" y="5921171"/>
            <a:ext cx="3687763" cy="273050"/>
          </a:xfrm>
          <a:prstGeom prst="roundRect">
            <a:avLst>
              <a:gd name="adj" fmla="val 16667"/>
            </a:avLst>
          </a:prstGeom>
          <a:noFill/>
          <a:ln w="22225" algn="ctr">
            <a:noFill/>
            <a:round/>
            <a:headEnd/>
            <a:tailEnd/>
          </a:ln>
        </p:spPr>
        <p:txBody>
          <a:bodyPr lIns="72000" tIns="0" rIns="72000" bIns="0" anchor="ctr">
            <a:spAutoFit/>
          </a:bodyPr>
          <a:lstStyle/>
          <a:p>
            <a:pPr algn="ctr"/>
            <a:r>
              <a:rPr lang="ru-RU" sz="1600" dirty="0"/>
              <a:t>Наличие СИЗ органов дыхания </a:t>
            </a:r>
            <a:endParaRPr lang="ru-RU" altLang="ru-RU" sz="1600" dirty="0">
              <a:ea typeface="Times New Roman" pitchFamily="18" charset="0"/>
              <a:cs typeface="Arial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119887" y="5921170"/>
            <a:ext cx="3687763" cy="273050"/>
          </a:xfrm>
          <a:prstGeom prst="roundRect">
            <a:avLst>
              <a:gd name="adj" fmla="val 16667"/>
            </a:avLst>
          </a:prstGeom>
          <a:noFill/>
          <a:ln w="22225" algn="ctr">
            <a:noFill/>
            <a:round/>
            <a:headEnd/>
            <a:tailEnd/>
          </a:ln>
        </p:spPr>
        <p:txBody>
          <a:bodyPr lIns="72000" tIns="0" rIns="72000" bIns="0" anchor="ctr">
            <a:spAutoFit/>
          </a:bodyPr>
          <a:lstStyle/>
          <a:p>
            <a:pPr algn="ctr"/>
            <a:r>
              <a:rPr lang="ru-RU" sz="1600" dirty="0"/>
              <a:t>Изменение обеспеченности СИЗ</a:t>
            </a:r>
            <a:endParaRPr lang="ru-RU" altLang="ru-RU" sz="1600" dirty="0">
              <a:ea typeface="Times New Roman" pitchFamily="18" charset="0"/>
              <a:cs typeface="Arial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776464" y="3071560"/>
            <a:ext cx="1058863" cy="306467"/>
          </a:xfrm>
          <a:prstGeom prst="roundRect">
            <a:avLst>
              <a:gd name="adj" fmla="val 16667"/>
            </a:avLst>
          </a:prstGeom>
          <a:noFill/>
          <a:ln w="22225" algn="ctr">
            <a:noFill/>
            <a:round/>
            <a:headEnd/>
            <a:tailEnd/>
          </a:ln>
        </p:spPr>
        <p:txBody>
          <a:bodyPr lIns="72000" tIns="0" rIns="72000" bIns="0" anchor="ctr">
            <a:spAutoFit/>
          </a:bodyPr>
          <a:lstStyle/>
          <a:p>
            <a:pPr algn="ctr"/>
            <a:r>
              <a:rPr lang="ru-RU" b="1" dirty="0"/>
              <a:t>+ 464 шт.</a:t>
            </a:r>
            <a:endParaRPr lang="ru-RU" altLang="ru-RU" b="1" dirty="0">
              <a:ea typeface="Times New Roman" pitchFamily="18" charset="0"/>
              <a:cs typeface="Arial" charset="0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11087100" y="3378027"/>
            <a:ext cx="860833" cy="306467"/>
          </a:xfrm>
          <a:prstGeom prst="roundRect">
            <a:avLst>
              <a:gd name="adj" fmla="val 16667"/>
            </a:avLst>
          </a:prstGeom>
          <a:noFill/>
          <a:ln w="22225" algn="ctr">
            <a:noFill/>
            <a:round/>
            <a:headEnd/>
            <a:tailEnd/>
          </a:ln>
        </p:spPr>
        <p:txBody>
          <a:bodyPr wrap="square" lIns="72000" tIns="0" rIns="72000" bIns="0" anchor="ctr">
            <a:spAutoFit/>
          </a:bodyPr>
          <a:lstStyle/>
          <a:p>
            <a:pPr algn="ctr"/>
            <a:r>
              <a:rPr lang="ru-RU" b="1" dirty="0">
                <a:cs typeface="Times New Roman" pitchFamily="18" charset="0"/>
              </a:rPr>
              <a:t>+ 0,1%</a:t>
            </a:r>
            <a:endParaRPr lang="ru-RU" altLang="ru-RU" b="1" dirty="0"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22145" y="2189935"/>
            <a:ext cx="13178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cs typeface="Times New Roman" panose="02020603050405020304" pitchFamily="18" charset="0"/>
              </a:rPr>
              <a:t>651680 шт.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57103" y="4182035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cs typeface="Times New Roman" panose="02020603050405020304" pitchFamily="18" charset="0"/>
              </a:rPr>
              <a:t>75815 шт.</a:t>
            </a: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23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32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A8BAF9-5BBC-4676-9A66-FC8A5A24BF68}"/>
              </a:ext>
            </a:extLst>
          </p:cNvPr>
          <p:cNvSpPr txBox="1"/>
          <p:nvPr/>
        </p:nvSpPr>
        <p:spPr>
          <a:xfrm>
            <a:off x="1881051" y="40761"/>
            <a:ext cx="10066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 (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3866609-D327-40F5-85D0-092469F6B1F3}"/>
              </a:ext>
            </a:extLst>
          </p:cNvPr>
          <p:cNvSpPr txBox="1"/>
          <p:nvPr/>
        </p:nvSpPr>
        <p:spPr>
          <a:xfrm>
            <a:off x="1763485" y="711727"/>
            <a:ext cx="100120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 радиационной, химической, биологической защиты </a:t>
            </a: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-123825" y="-152724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23" y="208366"/>
            <a:ext cx="1221851" cy="1164437"/>
          </a:xfrm>
          <a:prstGeom prst="rect">
            <a:avLst/>
          </a:prstGeom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606732" y="1377498"/>
            <a:ext cx="10012074" cy="817245"/>
          </a:xfrm>
          <a:prstGeom prst="roundRect">
            <a:avLst>
              <a:gd name="adj" fmla="val 16667"/>
            </a:avLst>
          </a:prstGeom>
          <a:noFill/>
          <a:ln w="22225" algn="ctr">
            <a:noFill/>
            <a:round/>
            <a:headEnd/>
            <a:tailEnd/>
          </a:ln>
        </p:spPr>
        <p:txBody>
          <a:bodyPr wrap="square" lIns="72000" tIns="0" rIns="72000" bIns="0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Лабораторные испытания средств защиты органов дыхания, 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приборов радиационной, химической разведки</a:t>
            </a:r>
            <a:endParaRPr lang="ru-RU" altLang="ru-RU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Диаграмма 11"/>
          <p:cNvGraphicFramePr>
            <a:graphicFrameLocks/>
          </p:cNvGraphicFramePr>
          <p:nvPr/>
        </p:nvGraphicFramePr>
        <p:xfrm>
          <a:off x="914400" y="2258603"/>
          <a:ext cx="10559845" cy="4554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6524628" y="4429132"/>
            <a:ext cx="1077474" cy="306467"/>
          </a:xfrm>
          <a:prstGeom prst="roundRect">
            <a:avLst>
              <a:gd name="adj" fmla="val 16667"/>
            </a:avLst>
          </a:prstGeom>
          <a:noFill/>
          <a:ln w="22225" algn="ctr">
            <a:noFill/>
            <a:round/>
            <a:headEnd/>
            <a:tailEnd/>
          </a:ln>
        </p:spPr>
        <p:txBody>
          <a:bodyPr wrap="square" lIns="72000" tIns="0" rIns="72000" bIns="0" anchor="ctr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200 ед. </a:t>
            </a:r>
            <a:endParaRPr lang="ru-RU" altLang="ru-RU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8739206" y="4714884"/>
            <a:ext cx="834820" cy="306467"/>
          </a:xfrm>
          <a:prstGeom prst="roundRect">
            <a:avLst>
              <a:gd name="adj" fmla="val 16667"/>
            </a:avLst>
          </a:prstGeom>
          <a:noFill/>
          <a:ln w="22225" algn="ctr">
            <a:noFill/>
            <a:round/>
            <a:headEnd/>
            <a:tailEnd/>
          </a:ln>
        </p:spPr>
        <p:txBody>
          <a:bodyPr wrap="square" lIns="72000" tIns="0" rIns="72000" bIns="0" anchor="ctr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43 ед. </a:t>
            </a:r>
            <a:endParaRPr lang="ru-RU" altLang="ru-RU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3708" y="2285992"/>
            <a:ext cx="97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1920 ед.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44777" y="3517870"/>
            <a:ext cx="97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840 ед.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10512" y="4429132"/>
            <a:ext cx="71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ед.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10776" y="4643446"/>
            <a:ext cx="97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119 ед.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24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2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1956087" y="131544"/>
            <a:ext cx="994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2076208" y="772761"/>
            <a:ext cx="982919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 предупреждения чрезвычайных ситуаций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139455" y="2296099"/>
          <a:ext cx="11682177" cy="438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760" y="190542"/>
            <a:ext cx="1221851" cy="1164437"/>
          </a:xfrm>
          <a:prstGeom prst="rect">
            <a:avLst/>
          </a:prstGeom>
        </p:spPr>
      </p:pic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1789611" y="2296099"/>
            <a:ext cx="8640763" cy="539750"/>
          </a:xfrm>
          <a:prstGeom prst="roundRect">
            <a:avLst>
              <a:gd name="adj" fmla="val 16667"/>
            </a:avLst>
          </a:prstGeom>
          <a:solidFill>
            <a:srgbClr val="00B0F0">
              <a:alpha val="74901"/>
            </a:srgbClr>
          </a:solidFill>
          <a:ln w="25400" algn="ctr">
            <a:solidFill>
              <a:srgbClr val="0066FF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i="1" dirty="0" smtClean="0"/>
              <a:t>Основные задачи, выполненные в </a:t>
            </a:r>
            <a:r>
              <a:rPr lang="ru-RU" altLang="ru-RU" sz="1800" i="1" dirty="0"/>
              <a:t>2021 году</a:t>
            </a:r>
          </a:p>
        </p:txBody>
      </p:sp>
      <p:sp>
        <p:nvSpPr>
          <p:cNvPr id="18" name="Стрелка вниз 64"/>
          <p:cNvSpPr>
            <a:spLocks noChangeArrowheads="1"/>
          </p:cNvSpPr>
          <p:nvPr/>
        </p:nvSpPr>
        <p:spPr bwMode="auto">
          <a:xfrm>
            <a:off x="5983422" y="1419799"/>
            <a:ext cx="547688" cy="876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ru-RU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25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08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1956087" y="131544"/>
            <a:ext cx="994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2076208" y="716319"/>
            <a:ext cx="982919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 предупреждения чрезвычайных ситуаций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78" y="134100"/>
            <a:ext cx="1221851" cy="1164437"/>
          </a:xfrm>
          <a:prstGeom prst="rect">
            <a:avLst/>
          </a:prstGeom>
        </p:spPr>
      </p:pic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2522873" y="2565974"/>
            <a:ext cx="7888079" cy="539750"/>
          </a:xfrm>
          <a:prstGeom prst="roundRect">
            <a:avLst>
              <a:gd name="adj" fmla="val 16667"/>
            </a:avLst>
          </a:prstGeom>
          <a:solidFill>
            <a:srgbClr val="FF0000">
              <a:alpha val="74901"/>
            </a:srgbClr>
          </a:solidFill>
          <a:ln w="25400" algn="ctr">
            <a:solidFill>
              <a:srgbClr val="0066FF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i="1" dirty="0" smtClean="0"/>
              <a:t>Не выполнены: 4 задачи </a:t>
            </a:r>
            <a:endParaRPr lang="ru-RU" altLang="ru-RU" sz="1800" i="1" dirty="0"/>
          </a:p>
        </p:txBody>
      </p:sp>
      <p:sp>
        <p:nvSpPr>
          <p:cNvPr id="18" name="Стрелка вниз 64"/>
          <p:cNvSpPr>
            <a:spLocks noChangeArrowheads="1"/>
          </p:cNvSpPr>
          <p:nvPr/>
        </p:nvSpPr>
        <p:spPr bwMode="auto">
          <a:xfrm>
            <a:off x="6257266" y="1457724"/>
            <a:ext cx="547688" cy="876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2328876" y="1457724"/>
            <a:ext cx="3321596" cy="942602"/>
            <a:chOff x="2935459" y="1264618"/>
            <a:chExt cx="3321596" cy="942602"/>
          </a:xfrm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935459" y="1264618"/>
              <a:ext cx="3321596" cy="942602"/>
            </a:xfrm>
            <a:prstGeom prst="roundRect">
              <a:avLst>
                <a:gd name="adj" fmla="val 10000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2963067" y="1292226"/>
              <a:ext cx="3266380" cy="8873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kern="1200" dirty="0" smtClean="0">
                  <a:solidFill>
                    <a:schemeClr val="tx1"/>
                  </a:solidFill>
                </a:rPr>
                <a:t>Поставлены – 22 задачи</a:t>
              </a:r>
              <a:endParaRPr lang="ru-RU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443079" y="1485332"/>
            <a:ext cx="3321596" cy="942602"/>
            <a:chOff x="2935459" y="1264618"/>
            <a:chExt cx="3321596" cy="942602"/>
          </a:xfrm>
          <a:scene3d>
            <a:camera prst="orthographicFront"/>
            <a:lightRig rig="flat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935459" y="1264618"/>
              <a:ext cx="3321596" cy="942602"/>
            </a:xfrm>
            <a:prstGeom prst="roundRect">
              <a:avLst>
                <a:gd name="adj" fmla="val 10000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2963067" y="1292226"/>
              <a:ext cx="3266380" cy="8873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kern="1200" dirty="0" smtClean="0">
                  <a:solidFill>
                    <a:schemeClr val="tx1"/>
                  </a:solidFill>
                </a:rPr>
                <a:t>Выполнены</a:t>
              </a:r>
              <a:r>
                <a:rPr lang="ru-RU" sz="2000" b="1" kern="1200" dirty="0" smtClean="0">
                  <a:solidFill>
                    <a:schemeClr val="tx1"/>
                  </a:solidFill>
                </a:rPr>
                <a:t> – 18 задач</a:t>
              </a:r>
              <a:endParaRPr lang="ru-RU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3989674" y="4708427"/>
            <a:ext cx="4584700" cy="554380"/>
          </a:xfrm>
          <a:prstGeom prst="downArrowCallout">
            <a:avLst>
              <a:gd name="adj1" fmla="val 265638"/>
              <a:gd name="adj2" fmla="val 265441"/>
              <a:gd name="adj3" fmla="val 30282"/>
              <a:gd name="adj4" fmla="val 6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 defTabSz="914400">
              <a:spcBef>
                <a:spcPct val="0"/>
              </a:spcBef>
              <a:defRPr/>
            </a:pPr>
            <a:r>
              <a:rPr lang="ru-RU" sz="1600" b="1" dirty="0" smtClean="0"/>
              <a:t>Причины невыполнения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4431263" y="3458727"/>
            <a:ext cx="3321596" cy="1137298"/>
            <a:chOff x="2935459" y="1264618"/>
            <a:chExt cx="3321596" cy="942602"/>
          </a:xfrm>
          <a:scene3d>
            <a:camera prst="orthographicFront"/>
            <a:lightRig rig="flat" dir="t"/>
          </a:scene3d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2935459" y="1264618"/>
              <a:ext cx="3321596" cy="942602"/>
            </a:xfrm>
            <a:prstGeom prst="roundRect">
              <a:avLst>
                <a:gd name="adj" fmla="val 10000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4"/>
            <p:cNvSpPr/>
            <p:nvPr/>
          </p:nvSpPr>
          <p:spPr>
            <a:xfrm>
              <a:off x="2963067" y="1292226"/>
              <a:ext cx="3293988" cy="887386"/>
            </a:xfrm>
            <a:prstGeom prst="rect">
              <a:avLst/>
            </a:prstGeom>
            <a:solidFill>
              <a:srgbClr val="FF0000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just" defTabSz="914400">
                <a:spcBef>
                  <a:spcPct val="0"/>
                </a:spcBef>
                <a:defRPr/>
              </a:pPr>
              <a:r>
                <a:rPr lang="ru-RU" sz="1400" i="1" dirty="0" smtClean="0">
                  <a:solidFill>
                    <a:schemeClr val="tx1"/>
                  </a:solidFill>
                </a:rPr>
                <a:t>Участие в корректировке Плана по предупреждению и ликвидации аварийных разливов нефти и нефтепродуктов ТП РСЧС Красноярского края (до 26 февраля).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8219226" y="3486335"/>
            <a:ext cx="3293989" cy="1044686"/>
            <a:chOff x="2935459" y="1264618"/>
            <a:chExt cx="3321597" cy="1044686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2935459" y="1264618"/>
              <a:ext cx="3321596" cy="942602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2935460" y="1292226"/>
              <a:ext cx="3321596" cy="101707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just" defTabSz="914400">
                <a:spcBef>
                  <a:spcPct val="0"/>
                </a:spcBef>
                <a:defRPr/>
              </a:pPr>
              <a:r>
                <a:rPr lang="ru-RU" sz="1400" i="1" dirty="0" smtClean="0">
                  <a:solidFill>
                    <a:schemeClr val="tx1"/>
                  </a:solidFill>
                </a:rPr>
                <a:t>Участие в разработке перечня потенциально опасных объектов расположенных на территории Красноярского края (апрель 2021 г.).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890997" y="3486335"/>
            <a:ext cx="3263752" cy="1109690"/>
            <a:chOff x="2935459" y="1264618"/>
            <a:chExt cx="3321596" cy="942602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2935459" y="1264618"/>
              <a:ext cx="3321596" cy="942602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кругленный прямоугольник 4"/>
            <p:cNvSpPr/>
            <p:nvPr/>
          </p:nvSpPr>
          <p:spPr>
            <a:xfrm>
              <a:off x="2963067" y="1264618"/>
              <a:ext cx="3266380" cy="8873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just"/>
              <a:r>
                <a:rPr lang="ru-RU" sz="1400" i="1" dirty="0" smtClean="0">
                  <a:solidFill>
                    <a:schemeClr val="tx1"/>
                  </a:solidFill>
                </a:rPr>
                <a:t>Участие в проведении ледовой разведки и рекогносцировки местности с целью сбора информации о состоянии ледовой обстановки в районе н.п. Ярцево, </a:t>
              </a:r>
              <a:r>
                <a:rPr lang="ru-RU" sz="1400" i="1" dirty="0" err="1" smtClean="0">
                  <a:solidFill>
                    <a:schemeClr val="tx1"/>
                  </a:solidFill>
                </a:rPr>
                <a:t>Ворогово</a:t>
              </a:r>
              <a:r>
                <a:rPr lang="ru-RU" sz="1400" i="1" dirty="0" smtClean="0">
                  <a:solidFill>
                    <a:schemeClr val="tx1"/>
                  </a:solidFill>
                </a:rPr>
                <a:t>, </a:t>
              </a:r>
              <a:r>
                <a:rPr lang="ru-RU" sz="1400" i="1" dirty="0" err="1" smtClean="0">
                  <a:solidFill>
                    <a:schemeClr val="tx1"/>
                  </a:solidFill>
                </a:rPr>
                <a:t>Зотино</a:t>
              </a:r>
              <a:r>
                <a:rPr lang="ru-RU" sz="1400" i="1" dirty="0" smtClean="0">
                  <a:solidFill>
                    <a:schemeClr val="tx1"/>
                  </a:solidFill>
                </a:rPr>
                <a:t>. 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583663" y="5568961"/>
            <a:ext cx="3321596" cy="942602"/>
            <a:chOff x="2935459" y="1264618"/>
            <a:chExt cx="3321596" cy="942602"/>
          </a:xfrm>
          <a:solidFill>
            <a:srgbClr val="FFFF00"/>
          </a:solidFill>
          <a:scene3d>
            <a:camera prst="orthographicFront"/>
            <a:lightRig rig="flat" dir="t"/>
          </a:scene3d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935459" y="1264618"/>
              <a:ext cx="3321596" cy="942602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Скругленный прямоугольник 4"/>
            <p:cNvSpPr/>
            <p:nvPr/>
          </p:nvSpPr>
          <p:spPr>
            <a:xfrm>
              <a:off x="2963067" y="1292226"/>
              <a:ext cx="3266380" cy="8873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914400">
                <a:spcBef>
                  <a:spcPct val="0"/>
                </a:spcBef>
                <a:defRPr/>
              </a:pPr>
              <a:r>
                <a:rPr lang="ru-RU" sz="1400" i="1" dirty="0" smtClean="0">
                  <a:solidFill>
                    <a:schemeClr val="tx1"/>
                  </a:solidFill>
                </a:rPr>
                <a:t>Изменение в нормативно-правовой базе, функция корректировки ПЛАРНА с агентства ГО, ЧС и ПБ снята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68078" y="5596569"/>
            <a:ext cx="3321596" cy="942602"/>
            <a:chOff x="2935459" y="1264618"/>
            <a:chExt cx="3321596" cy="942602"/>
          </a:xfrm>
          <a:scene3d>
            <a:camera prst="orthographicFront"/>
            <a:lightRig rig="flat" dir="t"/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2935459" y="1264618"/>
              <a:ext cx="3321596" cy="942602"/>
            </a:xfrm>
            <a:prstGeom prst="roundRect">
              <a:avLst>
                <a:gd name="adj" fmla="val 10000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2963067" y="1292226"/>
              <a:ext cx="3266380" cy="887386"/>
            </a:xfrm>
            <a:prstGeom prst="rect">
              <a:avLst/>
            </a:prstGeom>
            <a:solidFill>
              <a:srgbClr val="FFFF00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914400">
                <a:spcBef>
                  <a:spcPct val="0"/>
                </a:spcBef>
                <a:defRPr/>
              </a:pPr>
              <a:r>
                <a:rPr lang="ru-RU" sz="1400" i="1" dirty="0" smtClean="0">
                  <a:solidFill>
                    <a:schemeClr val="tx1"/>
                  </a:solidFill>
                </a:rPr>
                <a:t>Таяние ледовых переправ во время поездки в марте-апреле 2021 года.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Скругленный прямоугольник 4"/>
          <p:cNvSpPr/>
          <p:nvPr/>
        </p:nvSpPr>
        <p:spPr>
          <a:xfrm>
            <a:off x="8219226" y="5568961"/>
            <a:ext cx="3266380" cy="88738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ru-RU" sz="1400" i="1" dirty="0" smtClean="0">
                <a:solidFill>
                  <a:schemeClr val="tx1"/>
                </a:solidFill>
              </a:rPr>
              <a:t>Изменение в нормативно-правовой базе, данная функция с агентства ГО, ЧС и ПБ снята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26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4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A8BAF9-5BBC-4676-9A66-FC8A5A24BF68}"/>
              </a:ext>
            </a:extLst>
          </p:cNvPr>
          <p:cNvSpPr txBox="1"/>
          <p:nvPr/>
        </p:nvSpPr>
        <p:spPr>
          <a:xfrm>
            <a:off x="1956087" y="131544"/>
            <a:ext cx="994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3866609-D327-40F5-85D0-092469F6B1F3}"/>
              </a:ext>
            </a:extLst>
          </p:cNvPr>
          <p:cNvSpPr txBox="1"/>
          <p:nvPr/>
        </p:nvSpPr>
        <p:spPr>
          <a:xfrm>
            <a:off x="2016147" y="798537"/>
            <a:ext cx="982919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 предупреждения чрезвычайных ситуаций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69" y="131544"/>
            <a:ext cx="1221851" cy="1164437"/>
          </a:xfrm>
          <a:prstGeom prst="rect">
            <a:avLst/>
          </a:prstGeom>
        </p:spPr>
      </p:pic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1956087" y="1476259"/>
            <a:ext cx="8640763" cy="359471"/>
          </a:xfrm>
          <a:prstGeom prst="roundRect">
            <a:avLst>
              <a:gd name="adj" fmla="val 16667"/>
            </a:avLst>
          </a:prstGeom>
          <a:solidFill>
            <a:srgbClr val="00B0F0">
              <a:alpha val="74901"/>
            </a:srgbClr>
          </a:solidFill>
          <a:ln w="25400" algn="ctr">
            <a:solidFill>
              <a:srgbClr val="0066FF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i="1" dirty="0" smtClean="0"/>
              <a:t>Выполнение  задачи</a:t>
            </a:r>
            <a:endParaRPr lang="ru-RU" altLang="ru-RU" sz="1800" i="1" dirty="0"/>
          </a:p>
        </p:txBody>
      </p:sp>
      <p:pic>
        <p:nvPicPr>
          <p:cNvPr id="17409" name="Picture 1" descr="C:\Users\avlohov\Desktop\План в презентацию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92941" y="1901419"/>
            <a:ext cx="8288919" cy="488964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7410" name="Picture 2" descr="C:\Users\avlohov\Desktop\Легенда в презентацию.png"/>
          <p:cNvPicPr>
            <a:picLocks noChangeAspect="1" noChangeArrowheads="1"/>
          </p:cNvPicPr>
          <p:nvPr/>
        </p:nvPicPr>
        <p:blipFill>
          <a:blip r:embed="rId5"/>
          <a:srcRect l="13321" t="7550" r="16312" b="2875"/>
          <a:stretch>
            <a:fillRect/>
          </a:stretch>
        </p:blipFill>
        <p:spPr bwMode="auto">
          <a:xfrm>
            <a:off x="8836202" y="2196995"/>
            <a:ext cx="2652645" cy="4421074"/>
          </a:xfrm>
          <a:prstGeom prst="rect">
            <a:avLst/>
          </a:prstGeom>
          <a:noFill/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27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1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A8BAF9-5BBC-4676-9A66-FC8A5A24BF68}"/>
              </a:ext>
            </a:extLst>
          </p:cNvPr>
          <p:cNvSpPr txBox="1"/>
          <p:nvPr/>
        </p:nvSpPr>
        <p:spPr>
          <a:xfrm>
            <a:off x="1956087" y="131544"/>
            <a:ext cx="994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3866609-D327-40F5-85D0-092469F6B1F3}"/>
              </a:ext>
            </a:extLst>
          </p:cNvPr>
          <p:cNvSpPr txBox="1"/>
          <p:nvPr/>
        </p:nvSpPr>
        <p:spPr>
          <a:xfrm>
            <a:off x="2076208" y="772761"/>
            <a:ext cx="982919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 предупреждения чрезвычайных ситуаций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60" y="134100"/>
            <a:ext cx="1221851" cy="1164437"/>
          </a:xfrm>
          <a:prstGeom prst="rect">
            <a:avLst/>
          </a:prstGeom>
        </p:spPr>
      </p:pic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2672566" y="1476260"/>
            <a:ext cx="8640763" cy="539750"/>
          </a:xfrm>
          <a:prstGeom prst="roundRect">
            <a:avLst>
              <a:gd name="adj" fmla="val 16667"/>
            </a:avLst>
          </a:prstGeom>
          <a:solidFill>
            <a:srgbClr val="00B0F0">
              <a:alpha val="74901"/>
            </a:srgbClr>
          </a:solidFill>
          <a:ln w="25400" algn="ctr">
            <a:solidFill>
              <a:srgbClr val="0066FF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i="1" dirty="0" smtClean="0"/>
              <a:t>Послепаводковое обследование южных районов края</a:t>
            </a:r>
            <a:endParaRPr lang="ru-RU" altLang="ru-RU" sz="1800" i="1" dirty="0"/>
          </a:p>
        </p:txBody>
      </p:sp>
      <p:pic>
        <p:nvPicPr>
          <p:cNvPr id="16" name="Picture 2" descr="F:\Командировка\11-16\Отчет\Курагинский\пгт Курагино\IMG_20211011_161609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79038" y="2296099"/>
            <a:ext cx="3582634" cy="2015232"/>
          </a:xfrm>
          <a:prstGeom prst="rect">
            <a:avLst/>
          </a:prstGeom>
          <a:noFill/>
        </p:spPr>
      </p:pic>
      <p:pic>
        <p:nvPicPr>
          <p:cNvPr id="20" name="Picture 2" descr="F:\Командировка\11-16\Отчет\Курагинский\пгт Курагино\IMG_20211011_161609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807390" y="2296099"/>
            <a:ext cx="331356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F:\Командировка\11-16\Отчет\Курагинский\сс Шалоболинский\IMG_20211013_100224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450792" y="2263456"/>
            <a:ext cx="3640666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F:\Командировка\11-16\Отчет\Курагинский\пгт Курагино\IMG_20211011_161609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672566" y="4433812"/>
            <a:ext cx="35814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F:\Командировка\11-16\Отчет\Курагинский\пгт Курагино\IMG_20211011_161609.jp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677679" y="4454194"/>
            <a:ext cx="3545166" cy="1994156"/>
          </a:xfrm>
          <a:prstGeom prst="rect">
            <a:avLst/>
          </a:prstGeom>
          <a:noFill/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28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88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1956087" y="131544"/>
            <a:ext cx="994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1992437" y="772761"/>
            <a:ext cx="982919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 мониторинга и прогнозирования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75" y="190542"/>
            <a:ext cx="1221851" cy="1164437"/>
          </a:xfrm>
          <a:prstGeom prst="rect">
            <a:avLst/>
          </a:prstGeom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475997" y="1465243"/>
            <a:ext cx="3992562" cy="245174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  <a:alpha val="74901"/>
            </a:schemeClr>
          </a:solidFill>
          <a:ln w="22225" algn="ctr">
            <a:solidFill>
              <a:srgbClr val="0066FF"/>
            </a:solidFill>
            <a:round/>
            <a:headEnd/>
            <a:tailEnd/>
          </a:ln>
        </p:spPr>
        <p:txBody>
          <a:bodyPr lIns="72000" tIns="0" rIns="72000" bIns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 smtClean="0">
                <a:ea typeface="Times New Roman" pitchFamily="18" charset="0"/>
                <a:cs typeface="Arial" charset="0"/>
              </a:rPr>
              <a:t>Выполнено  </a:t>
            </a:r>
            <a:r>
              <a:rPr lang="ru-RU" altLang="ru-RU" sz="1600" b="1" dirty="0">
                <a:ea typeface="Times New Roman" pitchFamily="18" charset="0"/>
                <a:cs typeface="Arial" charset="0"/>
              </a:rPr>
              <a:t>- </a:t>
            </a:r>
            <a:r>
              <a:rPr lang="ru-RU" altLang="ru-RU" sz="1600" b="1" dirty="0" smtClean="0">
                <a:ea typeface="Times New Roman" pitchFamily="18" charset="0"/>
                <a:cs typeface="Arial" charset="0"/>
              </a:rPr>
              <a:t>18 задач</a:t>
            </a:r>
            <a:endParaRPr lang="ru-RU" altLang="ru-RU" sz="1600" b="1" dirty="0">
              <a:ea typeface="Times New Roman" pitchFamily="18" charset="0"/>
              <a:cs typeface="Arial" charset="0"/>
            </a:endParaRPr>
          </a:p>
        </p:txBody>
      </p:sp>
      <p:sp>
        <p:nvSpPr>
          <p:cNvPr id="18" name="Стрелка вниз 64"/>
          <p:cNvSpPr>
            <a:spLocks noChangeArrowheads="1"/>
          </p:cNvSpPr>
          <p:nvPr/>
        </p:nvSpPr>
        <p:spPr bwMode="auto">
          <a:xfrm>
            <a:off x="6257266" y="1419799"/>
            <a:ext cx="547688" cy="876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ru-RU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1663040" y="1495056"/>
            <a:ext cx="3992562" cy="245174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  <a:alpha val="74901"/>
            </a:schemeClr>
          </a:solidFill>
          <a:ln w="22225" algn="ctr">
            <a:solidFill>
              <a:srgbClr val="0066FF"/>
            </a:solidFill>
            <a:round/>
            <a:headEnd/>
            <a:tailEnd/>
          </a:ln>
        </p:spPr>
        <p:txBody>
          <a:bodyPr wrap="square" lIns="72000" tIns="0" rIns="72000" bIns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 dirty="0">
                <a:ea typeface="Times New Roman" pitchFamily="18" charset="0"/>
                <a:cs typeface="Arial" charset="0"/>
              </a:rPr>
              <a:t>Поставлено - </a:t>
            </a:r>
            <a:r>
              <a:rPr lang="ru-RU" altLang="ru-RU" sz="1600" b="1" dirty="0" smtClean="0">
                <a:ea typeface="Times New Roman" pitchFamily="18" charset="0"/>
                <a:cs typeface="Arial" charset="0"/>
              </a:rPr>
              <a:t>18 задач</a:t>
            </a:r>
            <a:endParaRPr lang="ru-RU" altLang="ru-RU" sz="1600" b="1" dirty="0">
              <a:ea typeface="Times New Roman" pitchFamily="18" charset="0"/>
              <a:cs typeface="Arial" charset="0"/>
            </a:endParaRPr>
          </a:p>
        </p:txBody>
      </p:sp>
      <p:sp>
        <p:nvSpPr>
          <p:cNvPr id="28" name="AutoShape 2"/>
          <p:cNvSpPr>
            <a:spLocks noChangeArrowheads="1"/>
          </p:cNvSpPr>
          <p:nvPr/>
        </p:nvSpPr>
        <p:spPr bwMode="auto">
          <a:xfrm>
            <a:off x="2246934" y="2296099"/>
            <a:ext cx="8640763" cy="403034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  <a:alpha val="74901"/>
            </a:schemeClr>
          </a:solidFill>
          <a:ln w="25400" algn="ctr">
            <a:solidFill>
              <a:srgbClr val="0066FF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i="1" dirty="0" smtClean="0"/>
              <a:t>Основные задачи, выполненные в </a:t>
            </a:r>
            <a:r>
              <a:rPr lang="ru-RU" altLang="ru-RU" sz="1800" i="1" dirty="0"/>
              <a:t>2021 году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267854" y="2802821"/>
            <a:ext cx="1819635" cy="3698824"/>
            <a:chOff x="33356" y="0"/>
            <a:chExt cx="1819635" cy="3698824"/>
          </a:xfrm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3356" y="0"/>
              <a:ext cx="1819635" cy="36988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86651" y="53295"/>
              <a:ext cx="1713045" cy="35922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ru-RU" sz="1600" kern="1200" dirty="0" smtClean="0">
                  <a:solidFill>
                    <a:schemeClr val="tx1"/>
                  </a:solidFill>
                  <a:latin typeface="+mn-lt"/>
                </a:rPr>
                <a:t>Сбор и обработка данных прохождения весеннего половодья и паводков за 2019-2021 года, формирование и ведение базы данных.</a:t>
              </a:r>
              <a:endParaRPr lang="ru-RU" sz="105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246934" y="2856116"/>
            <a:ext cx="1819635" cy="3698824"/>
            <a:chOff x="2279515" y="0"/>
            <a:chExt cx="1819635" cy="3698824"/>
          </a:xfrm>
          <a:scene3d>
            <a:camera prst="orthographicFront"/>
            <a:lightRig rig="flat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279515" y="0"/>
              <a:ext cx="1819635" cy="36988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2332810" y="53295"/>
              <a:ext cx="1713045" cy="35922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ru-RU" sz="1600" kern="1200" dirty="0" smtClean="0">
                  <a:solidFill>
                    <a:schemeClr val="tx1"/>
                  </a:solidFill>
                  <a:latin typeface="+mn-lt"/>
                </a:rPr>
                <a:t>Разработка проекта недельного прогноза с использованием графических схем.</a:t>
              </a:r>
              <a:endParaRPr lang="ru-RU" sz="1600" kern="1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4276364" y="2856116"/>
            <a:ext cx="1819635" cy="3698824"/>
            <a:chOff x="4024327" y="486649"/>
            <a:chExt cx="1819635" cy="3698824"/>
          </a:xfrm>
          <a:scene3d>
            <a:camera prst="orthographicFront"/>
            <a:lightRig rig="flat" dir="t"/>
          </a:scene3d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4024327" y="486649"/>
              <a:ext cx="1819635" cy="36988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4024327" y="593239"/>
              <a:ext cx="1713045" cy="35922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1200" dirty="0" smtClean="0">
                  <a:solidFill>
                    <a:schemeClr val="tx1"/>
                  </a:solidFill>
                </a:rPr>
                <a:t>Контроль работы муниципальных образований в автоматизированной информационной системе мониторинга и контроля устранения аварий и инцидентов на объектах ЖКХ</a:t>
              </a:r>
              <a:endParaRPr lang="ru-RU" sz="1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257266" y="2856116"/>
            <a:ext cx="1819635" cy="3698824"/>
            <a:chOff x="6028201" y="475663"/>
            <a:chExt cx="1819635" cy="3698824"/>
          </a:xfrm>
          <a:scene3d>
            <a:camera prst="orthographicFront"/>
            <a:lightRig rig="flat" dir="t"/>
          </a:scene3d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6028201" y="475663"/>
              <a:ext cx="1819635" cy="36988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6081496" y="528958"/>
              <a:ext cx="1713045" cy="35922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chemeClr val="tx1"/>
                  </a:solidFill>
                </a:rPr>
                <a:t>Обеспечение внедрения мобильного приложения «система оповещения 112» для информирования населения Красноярского края о происшествиях и ЧС</a:t>
              </a:r>
              <a:endParaRPr lang="ru-RU" sz="1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8239959" y="2856116"/>
            <a:ext cx="1819635" cy="3698824"/>
            <a:chOff x="7926718" y="475663"/>
            <a:chExt cx="1819635" cy="3698824"/>
          </a:xfrm>
          <a:scene3d>
            <a:camera prst="orthographicFront"/>
            <a:lightRig rig="flat" dir="t"/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7926718" y="475663"/>
              <a:ext cx="1819635" cy="36988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7980013" y="528958"/>
              <a:ext cx="1713045" cy="35922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60960" rIns="36000" bIns="3600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chemeClr val="tx1"/>
                  </a:solidFill>
                </a:rPr>
                <a:t>Сбор, анализ данных мониторинга рисков ЧС</a:t>
              </a:r>
              <a:endParaRPr lang="ru-RU" sz="18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10219479" y="2856116"/>
            <a:ext cx="1819635" cy="3698824"/>
            <a:chOff x="9862538" y="497671"/>
            <a:chExt cx="1819635" cy="3698824"/>
          </a:xfrm>
          <a:scene3d>
            <a:camera prst="orthographicFront"/>
            <a:lightRig rig="flat" dir="t"/>
          </a:scene3d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9862538" y="497671"/>
              <a:ext cx="1819635" cy="36988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Скругленный прямоугольник 4"/>
            <p:cNvSpPr/>
            <p:nvPr/>
          </p:nvSpPr>
          <p:spPr>
            <a:xfrm>
              <a:off x="9915833" y="550966"/>
              <a:ext cx="1713045" cy="35922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000" tIns="60960" rIns="60960" bIns="6096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1200" dirty="0" smtClean="0">
                  <a:solidFill>
                    <a:schemeClr val="tx1"/>
                  </a:solidFill>
                </a:rPr>
                <a:t>Разработка прогнозов чрезвычайных ситуаций различной заблаговременности и доведение их до ЕДДС МО </a:t>
              </a:r>
              <a:endParaRPr lang="ru-RU" sz="1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29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6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A8BAF9-5BBC-4676-9A66-FC8A5A24BF68}"/>
              </a:ext>
            </a:extLst>
          </p:cNvPr>
          <p:cNvSpPr txBox="1"/>
          <p:nvPr/>
        </p:nvSpPr>
        <p:spPr>
          <a:xfrm>
            <a:off x="2050869" y="67000"/>
            <a:ext cx="9897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0" y="-66999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6"/>
          <p:cNvSpPr>
            <a:spLocks noChangeArrowheads="1"/>
          </p:cNvSpPr>
          <p:nvPr/>
        </p:nvSpPr>
        <p:spPr bwMode="auto">
          <a:xfrm>
            <a:off x="1985691" y="727723"/>
            <a:ext cx="9959823" cy="51077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6600"/>
              </a:gs>
              <a:gs pos="50000">
                <a:srgbClr val="FFFFFF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2400" b="1" dirty="0">
                <a:ea typeface="Arial" charset="0"/>
                <a:cs typeface="Times New Roman" panose="02020603050405020304" pitchFamily="18" charset="0"/>
              </a:rPr>
              <a:t>Структурные подразделения КГКУ «Центр ГО и ЧС» </a:t>
            </a:r>
            <a:endParaRPr lang="ru-RU" sz="2400" dirty="0">
              <a:solidFill>
                <a:srgbClr val="183568"/>
              </a:solidFill>
              <a:ea typeface="Arial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60" y="143035"/>
            <a:ext cx="1221851" cy="1164437"/>
          </a:xfrm>
          <a:prstGeom prst="rect">
            <a:avLst/>
          </a:prstGeom>
        </p:spPr>
      </p:pic>
      <p:grpSp>
        <p:nvGrpSpPr>
          <p:cNvPr id="2" name="Группа 10"/>
          <p:cNvGrpSpPr/>
          <p:nvPr/>
        </p:nvGrpSpPr>
        <p:grpSpPr>
          <a:xfrm>
            <a:off x="267854" y="2020581"/>
            <a:ext cx="2216502" cy="4688141"/>
            <a:chOff x="-4598284" y="381732"/>
            <a:chExt cx="2251937" cy="4688141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-4598284" y="381732"/>
              <a:ext cx="2251937" cy="4688141"/>
            </a:xfrm>
            <a:prstGeom prst="roundRect">
              <a:avLst>
                <a:gd name="adj" fmla="val 10000"/>
              </a:avLst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-4503611" y="2554559"/>
              <a:ext cx="2062593" cy="17175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t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800" b="1" kern="12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Отдел планирования мероприятий ГО</a:t>
              </a:r>
            </a:p>
          </p:txBody>
        </p:sp>
      </p:grpSp>
      <p:grpSp>
        <p:nvGrpSpPr>
          <p:cNvPr id="3" name="Группа 18"/>
          <p:cNvGrpSpPr/>
          <p:nvPr/>
        </p:nvGrpSpPr>
        <p:grpSpPr>
          <a:xfrm>
            <a:off x="2507821" y="2020581"/>
            <a:ext cx="2190941" cy="4688141"/>
            <a:chOff x="273121" y="0"/>
            <a:chExt cx="1190290" cy="4688141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282957" y="0"/>
              <a:ext cx="1180454" cy="4688141"/>
            </a:xfrm>
            <a:prstGeom prst="roundRect">
              <a:avLst>
                <a:gd name="adj" fmla="val 10000"/>
              </a:avLst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273121" y="2183058"/>
              <a:ext cx="1180452" cy="1875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t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800" b="1" kern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Отдел радиационной, </a:t>
              </a:r>
              <a:br>
                <a:rPr lang="ru-RU" sz="1800" b="1" kern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800" b="1" kern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химической и биологической защиты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600" b="1" kern="1200" dirty="0"/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4725092" y="2020581"/>
            <a:ext cx="2468614" cy="4688141"/>
            <a:chOff x="-43515" y="159190"/>
            <a:chExt cx="2021157" cy="4688141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0" y="159190"/>
              <a:ext cx="1977642" cy="4688141"/>
            </a:xfrm>
            <a:prstGeom prst="roundRect">
              <a:avLst>
                <a:gd name="adj" fmla="val 10000"/>
              </a:avLst>
            </a:prstGeom>
            <a:solidFill>
              <a:srgbClr val="3265D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-43515" y="2391277"/>
              <a:ext cx="1977642" cy="1875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t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800" b="1" kern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Отдел предупреждения чрезвычайных ситуаций</a:t>
              </a:r>
            </a:p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Овал 24"/>
          <p:cNvSpPr/>
          <p:nvPr/>
        </p:nvSpPr>
        <p:spPr>
          <a:xfrm>
            <a:off x="458366" y="2117856"/>
            <a:ext cx="1845405" cy="1742756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Овал 25"/>
          <p:cNvSpPr/>
          <p:nvPr/>
        </p:nvSpPr>
        <p:spPr>
          <a:xfrm>
            <a:off x="2684424" y="2108803"/>
            <a:ext cx="1876331" cy="176991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1682410"/>
              <a:satOff val="-5737"/>
              <a:lumOff val="-95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Овал 26"/>
          <p:cNvSpPr/>
          <p:nvPr/>
        </p:nvSpPr>
        <p:spPr>
          <a:xfrm>
            <a:off x="5138239" y="2117856"/>
            <a:ext cx="1879329" cy="1724650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364820"/>
              <a:satOff val="-11474"/>
              <a:lumOff val="-191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Группа 27"/>
          <p:cNvGrpSpPr/>
          <p:nvPr/>
        </p:nvGrpSpPr>
        <p:grpSpPr>
          <a:xfrm>
            <a:off x="7262381" y="2020581"/>
            <a:ext cx="2251937" cy="4688141"/>
            <a:chOff x="6922029" y="0"/>
            <a:chExt cx="2251937" cy="4688141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6922029" y="0"/>
              <a:ext cx="2251937" cy="4688141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5068907"/>
                <a:satOff val="-13064"/>
                <a:lumOff val="-88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6922029" y="2255482"/>
              <a:ext cx="2251937" cy="1875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t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800" b="1" kern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Отдел мониторинга и прогнозирования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lvl="1" indent="-17145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Овал 30"/>
          <p:cNvSpPr/>
          <p:nvPr/>
        </p:nvSpPr>
        <p:spPr>
          <a:xfrm>
            <a:off x="7500285" y="2117856"/>
            <a:ext cx="1935483" cy="1776168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5047230"/>
              <a:satOff val="-17210"/>
              <a:lumOff val="-286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Группа 31"/>
          <p:cNvGrpSpPr/>
          <p:nvPr/>
        </p:nvGrpSpPr>
        <p:grpSpPr>
          <a:xfrm>
            <a:off x="9693577" y="2020581"/>
            <a:ext cx="2251937" cy="4688141"/>
            <a:chOff x="9277984" y="0"/>
            <a:chExt cx="2251937" cy="4688141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9277984" y="0"/>
              <a:ext cx="2251937" cy="4688141"/>
            </a:xfrm>
            <a:prstGeom prst="roundRect">
              <a:avLst>
                <a:gd name="adj" fmla="val 10000"/>
              </a:avLst>
            </a:prstGeom>
            <a:solidFill>
              <a:srgbClr val="54CCC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9277984" y="2291694"/>
              <a:ext cx="2251937" cy="1875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t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800" b="1" kern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Группа аттестации аварийно-спасательных формирований 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Овал 34"/>
          <p:cNvSpPr/>
          <p:nvPr/>
        </p:nvSpPr>
        <p:spPr>
          <a:xfrm>
            <a:off x="9884423" y="2104769"/>
            <a:ext cx="1874973" cy="1746790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6729641"/>
              <a:satOff val="-22947"/>
              <a:lumOff val="-382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204667" y="67000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3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4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1956087" y="131544"/>
            <a:ext cx="994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1956087" y="784251"/>
            <a:ext cx="966271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 мониторинга и прогнозирования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09" y="131544"/>
            <a:ext cx="1221851" cy="1164437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/>
        </p:nvGraphicFramePr>
        <p:xfrm>
          <a:off x="1504710" y="1226916"/>
          <a:ext cx="9873204" cy="513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3866609-D327-40F5-85D0-092469F6B1F3}"/>
              </a:ext>
            </a:extLst>
          </p:cNvPr>
          <p:cNvSpPr txBox="1"/>
          <p:nvPr/>
        </p:nvSpPr>
        <p:spPr>
          <a:xfrm>
            <a:off x="1789611" y="6290255"/>
            <a:ext cx="93336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Ежедневное наполнение информацией баз данных: по высоте снежного покрова на лавиноопасных участках Красноярского края, техногенных пожаров, ДТП, гидрологической обстановки, ТЭК и ЖКХ, сейсмических событий.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овина рамки 19"/>
          <p:cNvSpPr/>
          <p:nvPr/>
        </p:nvSpPr>
        <p:spPr>
          <a:xfrm rot="14074374">
            <a:off x="1345020" y="6209819"/>
            <a:ext cx="401685" cy="312516"/>
          </a:xfrm>
          <a:prstGeom prst="halfFram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30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06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A8BAF9-5BBC-4676-9A66-FC8A5A24BF68}"/>
              </a:ext>
            </a:extLst>
          </p:cNvPr>
          <p:cNvSpPr txBox="1"/>
          <p:nvPr/>
        </p:nvSpPr>
        <p:spPr>
          <a:xfrm>
            <a:off x="1956087" y="131544"/>
            <a:ext cx="994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3866609-D327-40F5-85D0-092469F6B1F3}"/>
              </a:ext>
            </a:extLst>
          </p:cNvPr>
          <p:cNvSpPr txBox="1"/>
          <p:nvPr/>
        </p:nvSpPr>
        <p:spPr>
          <a:xfrm>
            <a:off x="2050869" y="784251"/>
            <a:ext cx="956793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 мониторинга и прогнозирования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70" y="114646"/>
            <a:ext cx="1221851" cy="1164437"/>
          </a:xfrm>
          <a:prstGeom prst="rect">
            <a:avLst/>
          </a:prstGeom>
        </p:spPr>
      </p:pic>
      <p:pic>
        <p:nvPicPr>
          <p:cNvPr id="11265" name="Picture 1" descr="Z:\Рабочая\2021\12 Декабря\16\Ледовые явления на 16.12.21.jpg"/>
          <p:cNvPicPr>
            <a:picLocks noChangeAspect="1" noChangeArrowheads="1"/>
          </p:cNvPicPr>
          <p:nvPr/>
        </p:nvPicPr>
        <p:blipFill>
          <a:blip r:embed="rId4"/>
          <a:srcRect l="3588" t="2705"/>
          <a:stretch>
            <a:fillRect/>
          </a:stretch>
        </p:blipFill>
        <p:spPr bwMode="auto">
          <a:xfrm>
            <a:off x="2787268" y="1435259"/>
            <a:ext cx="7755874" cy="5422741"/>
          </a:xfrm>
          <a:prstGeom prst="rect">
            <a:avLst/>
          </a:prstGeom>
          <a:noFill/>
        </p:spPr>
      </p:pic>
      <p:sp>
        <p:nvSpPr>
          <p:cNvPr id="14" name="Овал 13"/>
          <p:cNvSpPr/>
          <p:nvPr/>
        </p:nvSpPr>
        <p:spPr>
          <a:xfrm>
            <a:off x="4259489" y="3021002"/>
            <a:ext cx="277789" cy="173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31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8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r="6261" b="589"/>
          <a:stretch>
            <a:fillRect/>
          </a:stretch>
        </p:blipFill>
        <p:spPr bwMode="auto">
          <a:xfrm>
            <a:off x="57872" y="1400537"/>
            <a:ext cx="12060821" cy="462987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A8BAF9-5BBC-4676-9A66-FC8A5A24BF68}"/>
              </a:ext>
            </a:extLst>
          </p:cNvPr>
          <p:cNvSpPr txBox="1"/>
          <p:nvPr/>
        </p:nvSpPr>
        <p:spPr>
          <a:xfrm>
            <a:off x="1956087" y="131544"/>
            <a:ext cx="994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3866609-D327-40F5-85D0-092469F6B1F3}"/>
              </a:ext>
            </a:extLst>
          </p:cNvPr>
          <p:cNvSpPr txBox="1"/>
          <p:nvPr/>
        </p:nvSpPr>
        <p:spPr>
          <a:xfrm>
            <a:off x="2101449" y="754600"/>
            <a:ext cx="965859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 мониторинга и прогнозирования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09" y="62476"/>
            <a:ext cx="1221851" cy="1164437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9447" y="5405377"/>
            <a:ext cx="2745431" cy="14223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3866609-D327-40F5-85D0-092469F6B1F3}"/>
              </a:ext>
            </a:extLst>
          </p:cNvPr>
          <p:cNvSpPr txBox="1"/>
          <p:nvPr/>
        </p:nvSpPr>
        <p:spPr>
          <a:xfrm>
            <a:off x="2814878" y="6049457"/>
            <a:ext cx="909052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smtClean="0"/>
              <a:t>Разработан информационный слайд по системе 112 с </a:t>
            </a:r>
            <a:r>
              <a:rPr lang="en-US" sz="1600" i="1" dirty="0" err="1" smtClean="0"/>
              <a:t>qr</a:t>
            </a:r>
            <a:r>
              <a:rPr lang="ru-RU" sz="1600" i="1" dirty="0" smtClean="0"/>
              <a:t>–кодом для дальнейшей демонстрации в цифровом и печатном виде. Данный слайд был направлен главам муниципальных образований Красноярского края.</a:t>
            </a:r>
            <a:endParaRPr lang="ru-RU" sz="1600" i="1" dirty="0"/>
          </a:p>
        </p:txBody>
      </p:sp>
      <p:grpSp>
        <p:nvGrpSpPr>
          <p:cNvPr id="2" name="Группа 16"/>
          <p:cNvGrpSpPr/>
          <p:nvPr/>
        </p:nvGrpSpPr>
        <p:grpSpPr>
          <a:xfrm>
            <a:off x="4578121" y="1400537"/>
            <a:ext cx="3252584" cy="599222"/>
            <a:chOff x="6006443" y="684967"/>
            <a:chExt cx="1828829" cy="3698824"/>
          </a:xfrm>
          <a:scene3d>
            <a:camera prst="orthographicFront"/>
            <a:lightRig rig="flat" dir="t"/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6006443" y="684967"/>
              <a:ext cx="1828829" cy="369882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060008" y="738534"/>
              <a:ext cx="1721699" cy="35916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chemeClr val="tx1"/>
                  </a:solidFill>
                </a:rPr>
                <a:t>План по подписчикам на 2021 – 6,5%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chemeClr val="tx1"/>
                  </a:solidFill>
                </a:rPr>
                <a:t>Факт по подписчикам  на 16.12.21 – 4,1%</a:t>
              </a:r>
              <a:endParaRPr lang="ru-RU" sz="12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1" name="Прямая соединительная линия 20"/>
          <p:cNvCxnSpPr/>
          <p:nvPr/>
        </p:nvCxnSpPr>
        <p:spPr>
          <a:xfrm>
            <a:off x="532435" y="2951551"/>
            <a:ext cx="11586367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32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21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1956087" y="131544"/>
            <a:ext cx="994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1956087" y="784251"/>
            <a:ext cx="966271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 планирования мероприятий ГО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45" y="131544"/>
            <a:ext cx="1221851" cy="1164437"/>
          </a:xfrm>
          <a:prstGeom prst="rect">
            <a:avLst/>
          </a:prstGeom>
        </p:spPr>
      </p:pic>
      <p:sp>
        <p:nvSpPr>
          <p:cNvPr id="18" name="Стрелка вниз 64"/>
          <p:cNvSpPr>
            <a:spLocks noChangeArrowheads="1"/>
          </p:cNvSpPr>
          <p:nvPr/>
        </p:nvSpPr>
        <p:spPr bwMode="auto">
          <a:xfrm>
            <a:off x="5983422" y="1419799"/>
            <a:ext cx="547688" cy="876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ru-RU"/>
          </a:p>
        </p:txBody>
      </p:sp>
      <p:graphicFrame>
        <p:nvGraphicFramePr>
          <p:cNvPr id="27" name="Схема 26"/>
          <p:cNvGraphicFramePr/>
          <p:nvPr>
            <p:extLst/>
          </p:nvPr>
        </p:nvGraphicFramePr>
        <p:xfrm>
          <a:off x="142333" y="2296099"/>
          <a:ext cx="11682177" cy="438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" name="AutoShape 2"/>
          <p:cNvSpPr>
            <a:spLocks noChangeArrowheads="1"/>
          </p:cNvSpPr>
          <p:nvPr/>
        </p:nvSpPr>
        <p:spPr bwMode="auto">
          <a:xfrm>
            <a:off x="1663040" y="2296099"/>
            <a:ext cx="8640763" cy="539750"/>
          </a:xfrm>
          <a:prstGeom prst="roundRect">
            <a:avLst>
              <a:gd name="adj" fmla="val 16667"/>
            </a:avLst>
          </a:prstGeom>
          <a:solidFill>
            <a:srgbClr val="92D050">
              <a:alpha val="74901"/>
            </a:srgbClr>
          </a:solidFill>
          <a:ln w="25400" algn="ctr">
            <a:solidFill>
              <a:srgbClr val="0066FF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i="1" dirty="0" smtClean="0"/>
              <a:t>Основные задачи, выполненные в </a:t>
            </a:r>
            <a:r>
              <a:rPr lang="ru-RU" altLang="ru-RU" sz="1800" i="1" dirty="0"/>
              <a:t>2021 году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99579" y="109806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33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5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1956087" y="131544"/>
            <a:ext cx="994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2030494" y="772761"/>
            <a:ext cx="954891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 планирования мероприятий ГО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78" y="131544"/>
            <a:ext cx="1221851" cy="1164437"/>
          </a:xfrm>
          <a:prstGeom prst="rect">
            <a:avLst/>
          </a:prstGeom>
        </p:spPr>
      </p:pic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2522873" y="3105724"/>
            <a:ext cx="7888079" cy="539750"/>
          </a:xfrm>
          <a:prstGeom prst="roundRect">
            <a:avLst>
              <a:gd name="adj" fmla="val 16667"/>
            </a:avLst>
          </a:prstGeom>
          <a:solidFill>
            <a:srgbClr val="FF0000">
              <a:alpha val="74901"/>
            </a:srgbClr>
          </a:solidFill>
          <a:ln w="25400" algn="ctr">
            <a:solidFill>
              <a:srgbClr val="0066FF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i="1" dirty="0" smtClean="0"/>
              <a:t>Не выполнена: 1 задача </a:t>
            </a:r>
            <a:endParaRPr lang="ru-RU" altLang="ru-RU" sz="1800" i="1" dirty="0"/>
          </a:p>
        </p:txBody>
      </p:sp>
      <p:sp>
        <p:nvSpPr>
          <p:cNvPr id="18" name="Стрелка вниз 64"/>
          <p:cNvSpPr>
            <a:spLocks noChangeArrowheads="1"/>
          </p:cNvSpPr>
          <p:nvPr/>
        </p:nvSpPr>
        <p:spPr bwMode="auto">
          <a:xfrm>
            <a:off x="6257266" y="1457724"/>
            <a:ext cx="547688" cy="876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ru-RU"/>
          </a:p>
        </p:txBody>
      </p:sp>
      <p:grpSp>
        <p:nvGrpSpPr>
          <p:cNvPr id="2" name="Группа 11"/>
          <p:cNvGrpSpPr/>
          <p:nvPr/>
        </p:nvGrpSpPr>
        <p:grpSpPr>
          <a:xfrm>
            <a:off x="2328876" y="1457724"/>
            <a:ext cx="3321596" cy="942602"/>
            <a:chOff x="2935459" y="1264618"/>
            <a:chExt cx="3321596" cy="942602"/>
          </a:xfrm>
          <a:solidFill>
            <a:srgbClr val="00B05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935459" y="1264618"/>
              <a:ext cx="3321596" cy="942602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2963067" y="1292226"/>
              <a:ext cx="3266380" cy="8873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kern="1200" dirty="0" smtClean="0">
                  <a:solidFill>
                    <a:schemeClr val="tx1"/>
                  </a:solidFill>
                </a:rPr>
                <a:t>Поставлены – 14 задач</a:t>
              </a:r>
              <a:endParaRPr lang="ru-RU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Группа 20"/>
          <p:cNvGrpSpPr/>
          <p:nvPr/>
        </p:nvGrpSpPr>
        <p:grpSpPr>
          <a:xfrm>
            <a:off x="7443079" y="1485332"/>
            <a:ext cx="3321596" cy="942602"/>
            <a:chOff x="2935459" y="1264618"/>
            <a:chExt cx="3321596" cy="942602"/>
          </a:xfrm>
          <a:solidFill>
            <a:srgbClr val="00B050"/>
          </a:solidFill>
          <a:scene3d>
            <a:camera prst="orthographicFront"/>
            <a:lightRig rig="flat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935459" y="1264618"/>
              <a:ext cx="3321596" cy="942602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2963067" y="1292226"/>
              <a:ext cx="3266380" cy="8873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kern="1200" dirty="0" smtClean="0">
                  <a:solidFill>
                    <a:schemeClr val="tx1"/>
                  </a:solidFill>
                </a:rPr>
                <a:t>Выполнены</a:t>
              </a:r>
              <a:r>
                <a:rPr lang="ru-RU" sz="2000" b="1" kern="1200" dirty="0" smtClean="0">
                  <a:solidFill>
                    <a:schemeClr val="tx1"/>
                  </a:solidFill>
                </a:rPr>
                <a:t> – 13 задач</a:t>
              </a:r>
              <a:endParaRPr lang="ru-RU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Скругленный прямоугольник 4"/>
          <p:cNvSpPr/>
          <p:nvPr/>
        </p:nvSpPr>
        <p:spPr>
          <a:xfrm>
            <a:off x="3547431" y="3989971"/>
            <a:ext cx="6114362" cy="771491"/>
          </a:xfrm>
          <a:prstGeom prst="rect">
            <a:avLst/>
          </a:prstGeom>
          <a:solidFill>
            <a:srgbClr val="FF0000"/>
          </a:solidFill>
          <a:ln>
            <a:solidFill>
              <a:srgbClr val="0000CC"/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ru-RU" sz="1600" b="1" i="1" dirty="0" smtClean="0">
                <a:solidFill>
                  <a:schemeClr val="tx1"/>
                </a:solidFill>
              </a:rPr>
              <a:t>Не проведен капитальный ремонт защитного сооружения ГО</a:t>
            </a:r>
            <a:endParaRPr lang="ru-RU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34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42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A8BAF9-5BBC-4676-9A66-FC8A5A24BF68}"/>
              </a:ext>
            </a:extLst>
          </p:cNvPr>
          <p:cNvSpPr txBox="1"/>
          <p:nvPr/>
        </p:nvSpPr>
        <p:spPr>
          <a:xfrm>
            <a:off x="1956087" y="131544"/>
            <a:ext cx="994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3866609-D327-40F5-85D0-092469F6B1F3}"/>
              </a:ext>
            </a:extLst>
          </p:cNvPr>
          <p:cNvSpPr txBox="1"/>
          <p:nvPr/>
        </p:nvSpPr>
        <p:spPr>
          <a:xfrm>
            <a:off x="2090057" y="784251"/>
            <a:ext cx="952874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 планирования мероприятий ГО</a:t>
            </a: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70" y="131544"/>
            <a:ext cx="1221851" cy="1164437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/>
        </p:nvGraphicFramePr>
        <p:xfrm>
          <a:off x="1789611" y="1493134"/>
          <a:ext cx="9829195" cy="5145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35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1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1955800" y="131763"/>
            <a:ext cx="9948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Краевое государственное казенное учреждение «Центр обеспечения реализации полномочий в областях гражданской обороны, чрезвычайных ситуаций Красноярского края» (КГКУ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/>
            </a:extLst>
          </p:cNvPr>
          <p:cNvSpPr txBox="1"/>
          <p:nvPr/>
        </p:nvSpPr>
        <p:spPr>
          <a:xfrm>
            <a:off x="2106018" y="771525"/>
            <a:ext cx="9718491" cy="523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аттестации АСФ</a:t>
            </a:r>
          </a:p>
        </p:txBody>
      </p:sp>
      <p:sp>
        <p:nvSpPr>
          <p:cNvPr id="3077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8288" y="0"/>
            <a:ext cx="7562850" cy="1069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100">
                <a:solidFill>
                  <a:srgbClr val="000000"/>
                </a:solidFill>
                <a:latin typeface="YS Text"/>
              </a:rPr>
              <a:t/>
            </a:r>
            <a:br>
              <a:rPr lang="ru-RU" altLang="ru-RU" sz="1100">
                <a:solidFill>
                  <a:srgbClr val="000000"/>
                </a:solidFill>
                <a:latin typeface="YS Text"/>
              </a:rPr>
            </a:br>
            <a:endParaRPr lang="ru-RU" altLang="ru-RU"/>
          </a:p>
        </p:txBody>
      </p:sp>
      <p:pic>
        <p:nvPicPr>
          <p:cNvPr id="3079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6" y="111920"/>
            <a:ext cx="1220787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Стрелка вниз 64"/>
          <p:cNvSpPr>
            <a:spLocks noChangeArrowheads="1"/>
          </p:cNvSpPr>
          <p:nvPr/>
        </p:nvSpPr>
        <p:spPr bwMode="auto">
          <a:xfrm>
            <a:off x="5983288" y="1419225"/>
            <a:ext cx="547687" cy="876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4CCC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>
              <a:latin typeface="Calibri" panose="020F0502020204030204" pitchFamily="34" charset="0"/>
            </a:endParaRPr>
          </a:p>
        </p:txBody>
      </p:sp>
      <p:graphicFrame>
        <p:nvGraphicFramePr>
          <p:cNvPr id="27" name="Схема 26"/>
          <p:cNvGraphicFramePr/>
          <p:nvPr/>
        </p:nvGraphicFramePr>
        <p:xfrm>
          <a:off x="142333" y="2296099"/>
          <a:ext cx="11682177" cy="438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084" name="AutoShape 2"/>
          <p:cNvSpPr>
            <a:spLocks noChangeArrowheads="1"/>
          </p:cNvSpPr>
          <p:nvPr/>
        </p:nvSpPr>
        <p:spPr bwMode="auto">
          <a:xfrm>
            <a:off x="1663700" y="2295525"/>
            <a:ext cx="8640763" cy="539750"/>
          </a:xfrm>
          <a:prstGeom prst="roundRect">
            <a:avLst>
              <a:gd name="adj" fmla="val 16667"/>
            </a:avLst>
          </a:prstGeom>
          <a:solidFill>
            <a:srgbClr val="54CCCD">
              <a:alpha val="74901"/>
            </a:srgbClr>
          </a:solidFill>
          <a:ln w="25400" algn="ctr">
            <a:solidFill>
              <a:srgbClr val="0066FF"/>
            </a:solidFill>
            <a:round/>
            <a:headEnd/>
            <a:tailEnd/>
          </a:ln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/>
              <a:t>Основные задачи, выполненные в 2021 году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36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41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1956087" y="131544"/>
            <a:ext cx="994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2356484" y="716319"/>
            <a:ext cx="931037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аттестации АСФ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78" y="134100"/>
            <a:ext cx="1221851" cy="1164437"/>
          </a:xfrm>
          <a:prstGeom prst="rect">
            <a:avLst/>
          </a:prstGeom>
        </p:spPr>
      </p:pic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2522873" y="2565974"/>
            <a:ext cx="7888079" cy="539750"/>
          </a:xfrm>
          <a:prstGeom prst="roundRect">
            <a:avLst>
              <a:gd name="adj" fmla="val 16667"/>
            </a:avLst>
          </a:prstGeom>
          <a:solidFill>
            <a:srgbClr val="FF0000">
              <a:alpha val="74901"/>
            </a:srgbClr>
          </a:solidFill>
          <a:ln w="25400" algn="ctr">
            <a:solidFill>
              <a:srgbClr val="0066FF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i="1" dirty="0" smtClean="0"/>
              <a:t>Не выполнены: 2 задачи </a:t>
            </a:r>
            <a:endParaRPr lang="ru-RU" altLang="ru-RU" sz="1800" i="1" dirty="0"/>
          </a:p>
        </p:txBody>
      </p:sp>
      <p:sp>
        <p:nvSpPr>
          <p:cNvPr id="18" name="Стрелка вниз 64"/>
          <p:cNvSpPr>
            <a:spLocks noChangeArrowheads="1"/>
          </p:cNvSpPr>
          <p:nvPr/>
        </p:nvSpPr>
        <p:spPr bwMode="auto">
          <a:xfrm>
            <a:off x="6257266" y="1457724"/>
            <a:ext cx="547688" cy="876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4CCC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ru-RU"/>
          </a:p>
        </p:txBody>
      </p:sp>
      <p:grpSp>
        <p:nvGrpSpPr>
          <p:cNvPr id="2" name="Группа 11"/>
          <p:cNvGrpSpPr/>
          <p:nvPr/>
        </p:nvGrpSpPr>
        <p:grpSpPr>
          <a:xfrm>
            <a:off x="2328876" y="1457724"/>
            <a:ext cx="3321596" cy="942602"/>
            <a:chOff x="2935459" y="1264618"/>
            <a:chExt cx="3321596" cy="942602"/>
          </a:xfrm>
          <a:solidFill>
            <a:srgbClr val="54CCCD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935459" y="1264618"/>
              <a:ext cx="3321596" cy="942602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2963067" y="1292226"/>
              <a:ext cx="3266380" cy="8873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kern="1200" dirty="0" smtClean="0">
                  <a:solidFill>
                    <a:schemeClr val="tx1"/>
                  </a:solidFill>
                </a:rPr>
                <a:t>Поставлены – 20 задачи</a:t>
              </a:r>
              <a:endParaRPr lang="ru-RU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Группа 20"/>
          <p:cNvGrpSpPr/>
          <p:nvPr/>
        </p:nvGrpSpPr>
        <p:grpSpPr>
          <a:xfrm>
            <a:off x="7443079" y="1485332"/>
            <a:ext cx="3321596" cy="942602"/>
            <a:chOff x="2935459" y="1264618"/>
            <a:chExt cx="3321596" cy="942602"/>
          </a:xfrm>
          <a:scene3d>
            <a:camera prst="orthographicFront"/>
            <a:lightRig rig="flat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935459" y="1264618"/>
              <a:ext cx="3321596" cy="942602"/>
            </a:xfrm>
            <a:prstGeom prst="roundRect">
              <a:avLst>
                <a:gd name="adj" fmla="val 10000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2963067" y="1292226"/>
              <a:ext cx="3266380" cy="887386"/>
            </a:xfrm>
            <a:prstGeom prst="rect">
              <a:avLst/>
            </a:prstGeom>
            <a:solidFill>
              <a:srgbClr val="54CCCD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kern="1200" dirty="0" smtClean="0">
                  <a:solidFill>
                    <a:schemeClr val="tx1"/>
                  </a:solidFill>
                </a:rPr>
                <a:t>Выполнены</a:t>
              </a:r>
              <a:r>
                <a:rPr lang="ru-RU" sz="2000" b="1" kern="1200" dirty="0" smtClean="0">
                  <a:solidFill>
                    <a:schemeClr val="tx1"/>
                  </a:solidFill>
                </a:rPr>
                <a:t> – 18 задач</a:t>
              </a:r>
              <a:endParaRPr lang="ru-RU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3989674" y="4708427"/>
            <a:ext cx="4584700" cy="554380"/>
          </a:xfrm>
          <a:prstGeom prst="downArrowCallout">
            <a:avLst>
              <a:gd name="adj1" fmla="val 265638"/>
              <a:gd name="adj2" fmla="val 265441"/>
              <a:gd name="adj3" fmla="val 30282"/>
              <a:gd name="adj4" fmla="val 6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 defTabSz="914400">
              <a:spcBef>
                <a:spcPct val="0"/>
              </a:spcBef>
              <a:defRPr/>
            </a:pPr>
            <a:r>
              <a:rPr lang="ru-RU" sz="1600" b="1" dirty="0" smtClean="0"/>
              <a:t>Причины невыполнения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24"/>
          <p:cNvGrpSpPr/>
          <p:nvPr/>
        </p:nvGrpSpPr>
        <p:grpSpPr>
          <a:xfrm>
            <a:off x="4509108" y="3360412"/>
            <a:ext cx="3321596" cy="1137298"/>
            <a:chOff x="2935459" y="1264618"/>
            <a:chExt cx="3321596" cy="942602"/>
          </a:xfrm>
          <a:scene3d>
            <a:camera prst="orthographicFront"/>
            <a:lightRig rig="flat" dir="t"/>
          </a:scene3d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2935459" y="1264618"/>
              <a:ext cx="3321596" cy="942602"/>
            </a:xfrm>
            <a:prstGeom prst="roundRect">
              <a:avLst>
                <a:gd name="adj" fmla="val 10000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4"/>
            <p:cNvSpPr/>
            <p:nvPr/>
          </p:nvSpPr>
          <p:spPr>
            <a:xfrm>
              <a:off x="2963067" y="1292226"/>
              <a:ext cx="3293988" cy="887386"/>
            </a:xfrm>
            <a:prstGeom prst="rect">
              <a:avLst/>
            </a:prstGeom>
            <a:solidFill>
              <a:srgbClr val="FF0000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914400">
                <a:spcBef>
                  <a:spcPct val="0"/>
                </a:spcBef>
                <a:defRPr/>
              </a:pPr>
              <a:r>
                <a:rPr lang="ru-RU" sz="1400" i="1" dirty="0" smtClean="0">
                  <a:solidFill>
                    <a:schemeClr val="tx1"/>
                  </a:solidFill>
                </a:rPr>
                <a:t>Не проведена аттестация 2 АСФ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36"/>
          <p:cNvGrpSpPr/>
          <p:nvPr/>
        </p:nvGrpSpPr>
        <p:grpSpPr>
          <a:xfrm>
            <a:off x="2522873" y="5568961"/>
            <a:ext cx="7275085" cy="942602"/>
            <a:chOff x="2935459" y="1264618"/>
            <a:chExt cx="3321596" cy="942602"/>
          </a:xfrm>
          <a:scene3d>
            <a:camera prst="orthographicFront"/>
            <a:lightRig rig="flat" dir="t"/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2935459" y="1264618"/>
              <a:ext cx="3321596" cy="942602"/>
            </a:xfrm>
            <a:prstGeom prst="roundRect">
              <a:avLst>
                <a:gd name="adj" fmla="val 10000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1">
              <a:schemeClr val="accent5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2963067" y="1292226"/>
              <a:ext cx="3266380" cy="887386"/>
            </a:xfrm>
            <a:prstGeom prst="rect">
              <a:avLst/>
            </a:prstGeom>
            <a:solidFill>
              <a:srgbClr val="FFFF00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just" defTabSz="914400">
                <a:spcBef>
                  <a:spcPct val="0"/>
                </a:spcBef>
                <a:defRPr/>
              </a:pPr>
              <a:r>
                <a:rPr lang="ru-RU" sz="1400" dirty="0" smtClean="0">
                  <a:solidFill>
                    <a:schemeClr val="tx1"/>
                  </a:solidFill>
                </a:rPr>
                <a:t>2  ПСЧ : 14 ПСЧ 10 ПСО (Саянский район) и 50 ПСЧ 10 ПСО (</a:t>
              </a:r>
              <a:r>
                <a:rPr lang="ru-RU" sz="1400" dirty="0" err="1" smtClean="0">
                  <a:solidFill>
                    <a:schemeClr val="tx1"/>
                  </a:solidFill>
                </a:rPr>
                <a:t>Ирбейский</a:t>
              </a:r>
              <a:r>
                <a:rPr lang="ru-RU" sz="1400" dirty="0" smtClean="0">
                  <a:solidFill>
                    <a:schemeClr val="tx1"/>
                  </a:solidFill>
                </a:rPr>
                <a:t> район) ФПС ГПС Главного управления МЧС России по Красноярскому краю не подали документы в аттестационную комиссию Красноярского края  для аттестации личного состава своих подразделений.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37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8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7"/>
          <p:cNvSpPr txBox="1">
            <a:spLocks noChangeArrowheads="1"/>
          </p:cNvSpPr>
          <p:nvPr/>
        </p:nvSpPr>
        <p:spPr bwMode="auto">
          <a:xfrm>
            <a:off x="1955800" y="131763"/>
            <a:ext cx="9948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Краевое государственное казенное учреждение «Центр обеспечения реализации полномочий в областях гражданской обороны, чрезвычайных ситуаций Красноярского края» (КГКУ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/>
            </a:extLst>
          </p:cNvPr>
          <p:cNvSpPr txBox="1"/>
          <p:nvPr/>
        </p:nvSpPr>
        <p:spPr>
          <a:xfrm>
            <a:off x="2062002" y="693035"/>
            <a:ext cx="9663113" cy="523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аттестации АСФ</a:t>
            </a:r>
          </a:p>
        </p:txBody>
      </p:sp>
      <p:sp>
        <p:nvSpPr>
          <p:cNvPr id="5125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8288" y="0"/>
            <a:ext cx="7562850" cy="1069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100">
                <a:solidFill>
                  <a:srgbClr val="000000"/>
                </a:solidFill>
                <a:latin typeface="YS Text"/>
              </a:rPr>
              <a:t/>
            </a:r>
            <a:br>
              <a:rPr lang="ru-RU" altLang="ru-RU" sz="1100">
                <a:solidFill>
                  <a:srgbClr val="000000"/>
                </a:solidFill>
                <a:latin typeface="YS Text"/>
              </a:rPr>
            </a:br>
            <a:endParaRPr lang="ru-RU" altLang="ru-RU"/>
          </a:p>
        </p:txBody>
      </p:sp>
      <p:pic>
        <p:nvPicPr>
          <p:cNvPr id="5127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67" y="111216"/>
            <a:ext cx="1220787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9" name="Диаграмма 12"/>
          <p:cNvGraphicFramePr>
            <a:graphicFrameLocks/>
          </p:cNvGraphicFramePr>
          <p:nvPr>
            <p:extLst/>
          </p:nvPr>
        </p:nvGraphicFramePr>
        <p:xfrm>
          <a:off x="1955799" y="1295400"/>
          <a:ext cx="9875520" cy="552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r:id="rId5" imgW="8230313" imgH="5517358" progId="Excel.Sheet.8">
                  <p:embed/>
                </p:oleObj>
              </mc:Choice>
              <mc:Fallback>
                <p:oleObj r:id="rId5" imgW="8230313" imgH="5517358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799" y="1295400"/>
                        <a:ext cx="9875520" cy="55213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38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5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7"/>
          <p:cNvSpPr txBox="1">
            <a:spLocks noChangeArrowheads="1"/>
          </p:cNvSpPr>
          <p:nvPr/>
        </p:nvSpPr>
        <p:spPr bwMode="auto">
          <a:xfrm>
            <a:off x="1955800" y="131763"/>
            <a:ext cx="9948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Краевое государственное казенное учреждение «Центр обеспечения реализации полномочий в областях гражданской обороны, чрезвычайных ситуаций Красноярского края» (КГКУ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/>
            </a:extLst>
          </p:cNvPr>
          <p:cNvSpPr txBox="1"/>
          <p:nvPr/>
        </p:nvSpPr>
        <p:spPr>
          <a:xfrm>
            <a:off x="2085973" y="784225"/>
            <a:ext cx="9663113" cy="523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аттестации АСФ</a:t>
            </a:r>
          </a:p>
        </p:txBody>
      </p:sp>
      <p:sp>
        <p:nvSpPr>
          <p:cNvPr id="4101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8288" y="0"/>
            <a:ext cx="7562850" cy="1069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100">
                <a:solidFill>
                  <a:srgbClr val="000000"/>
                </a:solidFill>
                <a:latin typeface="YS Text"/>
              </a:rPr>
              <a:t/>
            </a:r>
            <a:br>
              <a:rPr lang="ru-RU" altLang="ru-RU" sz="1100">
                <a:solidFill>
                  <a:srgbClr val="000000"/>
                </a:solidFill>
                <a:latin typeface="YS Text"/>
              </a:rPr>
            </a:br>
            <a:endParaRPr lang="ru-RU" altLang="ru-RU"/>
          </a:p>
        </p:txBody>
      </p:sp>
      <p:pic>
        <p:nvPicPr>
          <p:cNvPr id="4103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5" y="146343"/>
            <a:ext cx="1220787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Схема 26"/>
          <p:cNvGraphicFramePr/>
          <p:nvPr/>
        </p:nvGraphicFramePr>
        <p:xfrm>
          <a:off x="142333" y="2296099"/>
          <a:ext cx="11682177" cy="438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105" name="Диаграмма 4"/>
          <p:cNvGraphicFramePr>
            <a:graphicFrameLocks/>
          </p:cNvGraphicFramePr>
          <p:nvPr>
            <p:extLst/>
          </p:nvPr>
        </p:nvGraphicFramePr>
        <p:xfrm>
          <a:off x="1809349" y="1606731"/>
          <a:ext cx="4652962" cy="484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" r:id="rId10" imgW="4657748" imgH="5175953" progId="Excel.Sheet.8">
                  <p:embed/>
                </p:oleObj>
              </mc:Choice>
              <mc:Fallback>
                <p:oleObj r:id="rId10" imgW="4657748" imgH="5175953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349" y="1606731"/>
                        <a:ext cx="4652962" cy="484169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6" name="Диаграмма 9"/>
          <p:cNvGraphicFramePr>
            <a:graphicFrameLocks/>
          </p:cNvGraphicFramePr>
          <p:nvPr>
            <p:extLst/>
          </p:nvPr>
        </p:nvGraphicFramePr>
        <p:xfrm>
          <a:off x="6662738" y="1606731"/>
          <a:ext cx="4956175" cy="484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" r:id="rId12" imgW="4956478" imgH="4718713" progId="Excel.Sheet.8">
                  <p:embed/>
                </p:oleObj>
              </mc:Choice>
              <mc:Fallback>
                <p:oleObj r:id="rId12" imgW="4956478" imgH="4718713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2738" y="1606731"/>
                        <a:ext cx="4956175" cy="484169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1154" y="172995"/>
            <a:ext cx="336550" cy="37181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39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9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1614794" y="40761"/>
            <a:ext cx="10333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«Центр обеспечения реализации полномочий в областях гражданской обороны, чрезвычайных ситуаций Красноярского края» (КГКУ «Центр ГО и ЧС»)</a:t>
            </a:r>
            <a:endParaRPr lang="ru-RU" sz="1600" dirty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2328260" y="839333"/>
            <a:ext cx="850084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Структурные подразделения КГКУ «Центр ГО и ЧС» </a:t>
            </a:r>
            <a:endParaRPr lang="ru-RU" sz="2800" dirty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267854" y="1496964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0" y="-66999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/>
          </p:nvPr>
        </p:nvGraphicFramePr>
        <p:xfrm>
          <a:off x="124419" y="1641457"/>
          <a:ext cx="11712249" cy="517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658" y="42988"/>
            <a:ext cx="1194695" cy="1164437"/>
          </a:xfrm>
          <a:prstGeom prst="rect">
            <a:avLst/>
          </a:prstGeom>
        </p:spPr>
      </p:pic>
      <p:sp>
        <p:nvSpPr>
          <p:cNvPr id="14" name="AutoShape 16"/>
          <p:cNvSpPr>
            <a:spLocks noChangeArrowheads="1"/>
          </p:cNvSpPr>
          <p:nvPr/>
        </p:nvSpPr>
        <p:spPr bwMode="auto">
          <a:xfrm>
            <a:off x="1876845" y="708077"/>
            <a:ext cx="9959823" cy="51077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6600"/>
              </a:gs>
              <a:gs pos="50000">
                <a:srgbClr val="FFFFFF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2400" b="1" dirty="0">
                <a:ea typeface="Arial" charset="0"/>
                <a:cs typeface="Times New Roman" panose="02020603050405020304" pitchFamily="18" charset="0"/>
              </a:rPr>
              <a:t>Структурные подразделения КГКУ «Центр ГО и ЧС» </a:t>
            </a:r>
            <a:endParaRPr lang="ru-RU" sz="2400" dirty="0">
              <a:solidFill>
                <a:srgbClr val="183568"/>
              </a:solidFill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24419" y="75171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4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76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736628" y="1718667"/>
            <a:ext cx="8858250" cy="4796725"/>
          </a:xfrm>
          <a:prstGeom prst="roundRect">
            <a:avLst>
              <a:gd name="adj" fmla="val 1892"/>
            </a:avLst>
          </a:prstGeom>
          <a:solidFill>
            <a:srgbClr val="F3FFE5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indent="457200" algn="ctr">
              <a:defRPr/>
            </a:pPr>
            <a:endParaRPr lang="ru-RU" u="sng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773364" y="154305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" name="Параллелограмм 14"/>
          <p:cNvSpPr/>
          <p:nvPr/>
        </p:nvSpPr>
        <p:spPr>
          <a:xfrm>
            <a:off x="2063749" y="119064"/>
            <a:ext cx="9477461" cy="1407100"/>
          </a:xfrm>
          <a:prstGeom prst="parallelogram">
            <a:avLst>
              <a:gd name="adj" fmla="val 68421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  <a:alpha val="40000"/>
                </a:srgbClr>
              </a:gs>
              <a:gs pos="50000">
                <a:srgbClr val="FFC000">
                  <a:lumMod val="105000"/>
                  <a:satMod val="103000"/>
                  <a:tint val="73000"/>
                  <a:alpha val="40000"/>
                </a:srgbClr>
              </a:gs>
              <a:gs pos="100000">
                <a:srgbClr val="FFC000">
                  <a:lumMod val="105000"/>
                  <a:satMod val="109000"/>
                  <a:tint val="81000"/>
                  <a:alpha val="40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84439">
              <a:defRPr/>
            </a:pPr>
            <a:endParaRPr lang="ru-RU" sz="1150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01463" y="313112"/>
            <a:ext cx="862076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84439">
              <a:defRPr/>
            </a:pP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усилия отделов </a:t>
            </a:r>
            <a:r>
              <a:rPr lang="ru-RU" sz="2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ОПУ, связи  и АСУ, информационного сопровождения и </a:t>
            </a:r>
            <a:r>
              <a:rPr lang="ru-RU" sz="2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цифровизации</a:t>
            </a:r>
            <a:r>
              <a:rPr lang="ru-RU" sz="2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были </a:t>
            </a: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направлены на решение следующих основных задач:</a:t>
            </a:r>
          </a:p>
          <a:p>
            <a:pPr algn="ctr" defTabSz="584439">
              <a:defRPr/>
            </a:pP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063750" y="1910039"/>
            <a:ext cx="838835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Char char="•"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897528" y="1872154"/>
            <a:ext cx="8488363" cy="476726"/>
          </a:xfrm>
          <a:prstGeom prst="roundRect">
            <a:avLst>
              <a:gd name="adj" fmla="val 16667"/>
            </a:avLst>
          </a:prstGeom>
          <a:solidFill>
            <a:srgbClr val="FFCC66">
              <a:alpha val="90195"/>
            </a:srgbClr>
          </a:solidFill>
          <a:ln w="222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72000" tIns="0" rIns="72000" bIns="0" anchor="ctr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сбор, обработку, анализ и обмен информацией в области, защиты населения и территорий от чрезвычайных ситуаций; 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897529" y="3062545"/>
            <a:ext cx="8488363" cy="238363"/>
          </a:xfrm>
          <a:prstGeom prst="roundRect">
            <a:avLst>
              <a:gd name="adj" fmla="val 16667"/>
            </a:avLst>
          </a:prstGeom>
          <a:solidFill>
            <a:srgbClr val="FFCC66">
              <a:alpha val="90195"/>
            </a:srgbClr>
          </a:solidFill>
          <a:ln w="222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72000" tIns="0" rIns="72000" bIns="0" anchor="ctr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дежурства  и подготовку личного состава оперативно-дежурной смены;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897529" y="4041335"/>
            <a:ext cx="8488363" cy="476726"/>
          </a:xfrm>
          <a:prstGeom prst="roundRect">
            <a:avLst>
              <a:gd name="adj" fmla="val 16667"/>
            </a:avLst>
          </a:prstGeom>
          <a:solidFill>
            <a:srgbClr val="FFCC66">
              <a:alpha val="90195"/>
            </a:srgbClr>
          </a:solidFill>
          <a:ln w="222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72000" tIns="0" rIns="72000" bIns="0" anchor="ctr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разработки документов отдела в области гражданской обороны, защиты населения и территорий от чрезвычайных ситуаций;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921572" y="5157192"/>
            <a:ext cx="8488363" cy="476726"/>
          </a:xfrm>
          <a:prstGeom prst="roundRect">
            <a:avLst>
              <a:gd name="adj" fmla="val 16667"/>
            </a:avLst>
          </a:prstGeom>
          <a:solidFill>
            <a:srgbClr val="FFCC66">
              <a:alpha val="90195"/>
            </a:srgbClr>
          </a:solidFill>
          <a:ln w="222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72000" tIns="0" rIns="72000" bIns="0" anchor="ctr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поддержание пункта управления оперативно-дежурной смены Учреждения в готовности к использованию по предназначению в мирное и военное время.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5159897" y="2443466"/>
            <a:ext cx="1813793" cy="4499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5190013" y="3453139"/>
            <a:ext cx="1813793" cy="4499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5190013" y="4654956"/>
            <a:ext cx="1813793" cy="4499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71154" y="172995"/>
            <a:ext cx="336550" cy="37181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40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881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675606" y="1168773"/>
            <a:ext cx="8858250" cy="5589588"/>
          </a:xfrm>
          <a:prstGeom prst="roundRect">
            <a:avLst>
              <a:gd name="adj" fmla="val 1892"/>
            </a:avLst>
          </a:prstGeom>
          <a:solidFill>
            <a:srgbClr val="F3FFE5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indent="457200" algn="ctr">
              <a:defRPr/>
            </a:pPr>
            <a:endParaRPr lang="ru-RU" u="sng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773364" y="154305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" name="Параллелограмм 14"/>
          <p:cNvSpPr/>
          <p:nvPr/>
        </p:nvSpPr>
        <p:spPr>
          <a:xfrm>
            <a:off x="2063750" y="119064"/>
            <a:ext cx="7704138" cy="973137"/>
          </a:xfrm>
          <a:prstGeom prst="parallelogram">
            <a:avLst>
              <a:gd name="adj" fmla="val 68421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  <a:alpha val="40000"/>
                </a:srgbClr>
              </a:gs>
              <a:gs pos="50000">
                <a:srgbClr val="FFC000">
                  <a:lumMod val="105000"/>
                  <a:satMod val="103000"/>
                  <a:tint val="73000"/>
                  <a:alpha val="40000"/>
                </a:srgbClr>
              </a:gs>
              <a:gs pos="100000">
                <a:srgbClr val="FFC000">
                  <a:lumMod val="105000"/>
                  <a:satMod val="109000"/>
                  <a:tint val="81000"/>
                  <a:alpha val="40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84439">
              <a:defRPr/>
            </a:pPr>
            <a:endParaRPr lang="ru-RU" sz="1150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01463" y="313112"/>
            <a:ext cx="7414475" cy="9848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84439">
              <a:defRPr/>
            </a:pP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усилия отделов были направлены на решение следующих основных задач:</a:t>
            </a:r>
          </a:p>
          <a:p>
            <a:pPr algn="ctr" defTabSz="584439">
              <a:defRPr/>
            </a:pP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884605" y="3623388"/>
            <a:ext cx="8488363" cy="429054"/>
          </a:xfrm>
          <a:prstGeom prst="roundRect">
            <a:avLst>
              <a:gd name="adj" fmla="val 16667"/>
            </a:avLst>
          </a:prstGeom>
          <a:solidFill>
            <a:srgbClr val="FFCC66">
              <a:alpha val="90195"/>
            </a:srgbClr>
          </a:solidFill>
          <a:ln w="222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72000" tIns="0" rIns="72000" bIns="0" anchor="ctr">
            <a:spAutoFit/>
          </a:bodyPr>
          <a:lstStyle/>
          <a:p>
            <a:pPr marL="285750" indent="-285750" algn="just">
              <a:lnSpc>
                <a:spcPct val="90000"/>
              </a:lnSpc>
              <a:buFont typeface="Arial" charset="0"/>
              <a:buChar char="•"/>
            </a:pPr>
            <a:r>
              <a:rPr lang="ru-RU" sz="1400" dirty="0"/>
              <a:t> Наполнение контентом сайта Учреждения с упором на профилактическую значимость. Взаимодействие со СМИ. </a:t>
            </a:r>
            <a:endParaRPr lang="ru-RU" altLang="ru-RU" sz="1400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884605" y="2700001"/>
            <a:ext cx="8488363" cy="476726"/>
          </a:xfrm>
          <a:prstGeom prst="roundRect">
            <a:avLst>
              <a:gd name="adj" fmla="val 16667"/>
            </a:avLst>
          </a:prstGeom>
          <a:solidFill>
            <a:srgbClr val="FFCC66">
              <a:alpha val="90195"/>
            </a:srgbClr>
          </a:solidFill>
          <a:ln w="222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72000" tIns="0" rIns="72000" bIns="0" anchor="ctr">
            <a:spAutoFit/>
          </a:bodyPr>
          <a:lstStyle/>
          <a:p>
            <a:pPr marL="266700" indent="-266700"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/>
              <a:t>Обеспечение постоянной готовности комплексов вычислительной техники и средств передачи информации и информационных систем Учреждения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860548" y="1896946"/>
            <a:ext cx="8488363" cy="214527"/>
          </a:xfrm>
          <a:prstGeom prst="roundRect">
            <a:avLst>
              <a:gd name="adj" fmla="val 16667"/>
            </a:avLst>
          </a:prstGeom>
          <a:solidFill>
            <a:srgbClr val="FFCC66">
              <a:alpha val="90195"/>
            </a:srgbClr>
          </a:solidFill>
          <a:ln w="222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72000" tIns="0" rIns="72000" bIns="0" anchor="ctr">
            <a:spAutoFit/>
          </a:bodyPr>
          <a:lstStyle/>
          <a:p>
            <a:pPr marL="285750" indent="-285750" algn="just">
              <a:lnSpc>
                <a:spcPct val="90000"/>
              </a:lnSpc>
              <a:buFont typeface="Arial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Проведение реконструкции АСЦО ГО в Красноярском крае</a:t>
            </a:r>
            <a:endParaRPr lang="ru-RU" altLang="ru-RU" sz="1400" dirty="0">
              <a:solidFill>
                <a:srgbClr val="002060"/>
              </a:solidFill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884605" y="4707956"/>
            <a:ext cx="8488363" cy="214527"/>
          </a:xfrm>
          <a:prstGeom prst="roundRect">
            <a:avLst>
              <a:gd name="adj" fmla="val 16667"/>
            </a:avLst>
          </a:prstGeom>
          <a:solidFill>
            <a:srgbClr val="FFCC66">
              <a:alpha val="90195"/>
            </a:srgbClr>
          </a:solidFill>
          <a:ln w="222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72000" tIns="0" rIns="72000" bIns="0" anchor="ctr">
            <a:spAutoFit/>
          </a:bodyPr>
          <a:lstStyle/>
          <a:p>
            <a:pPr marL="285750" indent="-285750" algn="just">
              <a:lnSpc>
                <a:spcPct val="90000"/>
              </a:lnSpc>
              <a:buFont typeface="Arial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/>
              <a:t>Работы над проектом «Планета Безопасности»</a:t>
            </a:r>
            <a:endParaRPr lang="ru-RU" altLang="ru-RU" sz="1400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71154" y="172995"/>
            <a:ext cx="336550" cy="37181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41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479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773364" y="154305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" name="Параллелограмм 14"/>
          <p:cNvSpPr/>
          <p:nvPr/>
        </p:nvSpPr>
        <p:spPr>
          <a:xfrm>
            <a:off x="2063750" y="119064"/>
            <a:ext cx="7704138" cy="973137"/>
          </a:xfrm>
          <a:prstGeom prst="parallelogram">
            <a:avLst>
              <a:gd name="adj" fmla="val 68421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  <a:alpha val="40000"/>
                </a:srgbClr>
              </a:gs>
              <a:gs pos="50000">
                <a:srgbClr val="FFC000">
                  <a:lumMod val="105000"/>
                  <a:satMod val="103000"/>
                  <a:tint val="73000"/>
                  <a:alpha val="40000"/>
                </a:srgbClr>
              </a:gs>
              <a:gs pos="100000">
                <a:srgbClr val="FFC000">
                  <a:lumMod val="105000"/>
                  <a:satMod val="109000"/>
                  <a:tint val="81000"/>
                  <a:alpha val="40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84439">
              <a:defRPr/>
            </a:pPr>
            <a:endParaRPr lang="ru-RU" sz="1150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01463" y="313111"/>
            <a:ext cx="736642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84439">
              <a:defRPr/>
            </a:pP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Пути решения задач:</a:t>
            </a:r>
          </a:p>
          <a:p>
            <a:pPr algn="ctr" defTabSz="584439">
              <a:defRPr/>
            </a:pP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135560" y="3984109"/>
            <a:ext cx="8350868" cy="214527"/>
          </a:xfrm>
          <a:prstGeom prst="roundRect">
            <a:avLst>
              <a:gd name="adj" fmla="val 16667"/>
            </a:avLst>
          </a:prstGeom>
          <a:solidFill>
            <a:srgbClr val="FFCC66">
              <a:alpha val="90195"/>
            </a:srgbClr>
          </a:solidFill>
          <a:ln w="222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72000" tIns="0" rIns="72000" bIns="0" anchor="ctr">
            <a:spAutoFit/>
          </a:bodyPr>
          <a:lstStyle/>
          <a:p>
            <a:pPr marL="285750" indent="-285750" algn="just">
              <a:lnSpc>
                <a:spcPct val="90000"/>
              </a:lnSpc>
              <a:buFont typeface="Arial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В 2021 году в 46 районах Красноярского края произведена реконструкция АСЦО ГО</a:t>
            </a:r>
            <a:endParaRPr lang="ru-RU" altLang="ru-RU" sz="1400" dirty="0">
              <a:solidFill>
                <a:srgbClr val="002060"/>
              </a:solidFill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971249" y="1102285"/>
            <a:ext cx="8350868" cy="476726"/>
          </a:xfrm>
          <a:prstGeom prst="roundRect">
            <a:avLst>
              <a:gd name="adj" fmla="val 16667"/>
            </a:avLst>
          </a:prstGeom>
          <a:solidFill>
            <a:srgbClr val="FFCC66">
              <a:alpha val="90195"/>
            </a:srgbClr>
          </a:solidFill>
          <a:ln w="222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72000" tIns="0" rIns="72000" bIns="0" anchor="ctr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400" dirty="0"/>
              <a:t>Подготовка контрактов для обеспечения готовности комплексов вычислительной техники                    и средств передачи информации и информационных систем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2135560" y="6309320"/>
            <a:ext cx="8350868" cy="476726"/>
          </a:xfrm>
          <a:prstGeom prst="roundRect">
            <a:avLst>
              <a:gd name="adj" fmla="val 16667"/>
            </a:avLst>
          </a:prstGeom>
          <a:solidFill>
            <a:srgbClr val="FFCC66">
              <a:alpha val="90195"/>
            </a:srgbClr>
          </a:solidFill>
          <a:ln w="222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72000" tIns="0" rIns="72000" bIns="0" anchor="ctr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400" dirty="0"/>
              <a:t>Необходимо обновить парк эксплуатируемых в учреждении компьютеров, который на 60% является устаревшим.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696" y="4198636"/>
            <a:ext cx="3890521" cy="20105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696" y="1589096"/>
            <a:ext cx="3818513" cy="2361332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71154" y="172995"/>
            <a:ext cx="336550" cy="37181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42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5196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702879" y="1426370"/>
            <a:ext cx="8786242" cy="5160476"/>
          </a:xfrm>
          <a:prstGeom prst="roundRect">
            <a:avLst>
              <a:gd name="adj" fmla="val 1892"/>
            </a:avLst>
          </a:prstGeom>
          <a:solidFill>
            <a:srgbClr val="F3FFE5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/>
              <a:t> </a:t>
            </a: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773364" y="154305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" name="Параллелограмм 14"/>
          <p:cNvSpPr/>
          <p:nvPr/>
        </p:nvSpPr>
        <p:spPr>
          <a:xfrm>
            <a:off x="2063552" y="209950"/>
            <a:ext cx="7704138" cy="973137"/>
          </a:xfrm>
          <a:prstGeom prst="parallelogram">
            <a:avLst>
              <a:gd name="adj" fmla="val 68421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  <a:alpha val="40000"/>
                </a:srgbClr>
              </a:gs>
              <a:gs pos="50000">
                <a:srgbClr val="FFC000">
                  <a:lumMod val="105000"/>
                  <a:satMod val="103000"/>
                  <a:tint val="73000"/>
                  <a:alpha val="40000"/>
                </a:srgbClr>
              </a:gs>
              <a:gs pos="100000">
                <a:srgbClr val="FFC000">
                  <a:lumMod val="105000"/>
                  <a:satMod val="109000"/>
                  <a:tint val="81000"/>
                  <a:alpha val="40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/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Анализ выполнения задач, поставленных                      перед отделом повседневного правления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9536" y="1912939"/>
            <a:ext cx="84968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2021 году оперативное дежурство в отделе повседневной деятельности осуществлялось в соответствии </a:t>
            </a:r>
            <a:b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требованиями руководящих документов.</a:t>
            </a:r>
          </a:p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усилия были направлены на осуществление установленного порядка сбора и обмена информацией при возникновении оперативных событий на территории Красноярского края.</a:t>
            </a:r>
          </a:p>
          <a:p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года на территории Красноярского края произошло: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чрезвычайных ситуаций –  31.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происшествий - 554 (из них на воде – 101, пожаров-111).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аварий на объектах ТЭК и ЖКХ –  1248.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1154" y="172995"/>
            <a:ext cx="336550" cy="37181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43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7993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608267" y="1223630"/>
            <a:ext cx="8786242" cy="5160476"/>
          </a:xfrm>
          <a:prstGeom prst="roundRect">
            <a:avLst>
              <a:gd name="adj" fmla="val 1892"/>
            </a:avLst>
          </a:prstGeom>
          <a:solidFill>
            <a:srgbClr val="F3FFE5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/>
              <a:t> </a:t>
            </a: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773364" y="154305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" name="Параллелограмм 14"/>
          <p:cNvSpPr/>
          <p:nvPr/>
        </p:nvSpPr>
        <p:spPr>
          <a:xfrm>
            <a:off x="2241966" y="156570"/>
            <a:ext cx="7704138" cy="973137"/>
          </a:xfrm>
          <a:prstGeom prst="parallelogram">
            <a:avLst>
              <a:gd name="adj" fmla="val 68421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  <a:alpha val="40000"/>
                </a:srgbClr>
              </a:gs>
              <a:gs pos="50000">
                <a:srgbClr val="FFC000">
                  <a:lumMod val="105000"/>
                  <a:satMod val="103000"/>
                  <a:tint val="73000"/>
                  <a:alpha val="40000"/>
                </a:srgbClr>
              </a:gs>
              <a:gs pos="100000">
                <a:srgbClr val="FFC000">
                  <a:lumMod val="105000"/>
                  <a:satMod val="109000"/>
                  <a:tint val="81000"/>
                  <a:alpha val="40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/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выполненные мероприятия по системе АСЦО ГО края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879601" y="1861690"/>
            <a:ext cx="8428868" cy="3799558"/>
          </a:xfrm>
          <a:prstGeom prst="roundRect">
            <a:avLst>
              <a:gd name="adj" fmla="val 16667"/>
            </a:avLst>
          </a:prstGeom>
          <a:noFill/>
          <a:ln w="222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72000" tIns="0" rIns="72000" bIns="0" anchor="ctr"/>
          <a:lstStyle/>
          <a:p>
            <a:pPr marL="180975" indent="-180975"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Осуществлена приёмка выполненных работ у подрядчика, в рамках реконструкции (модернизации) системы АСЦО края – в 46 муниципальных образованиях края.</a:t>
            </a:r>
          </a:p>
          <a:p>
            <a:pPr algn="just">
              <a:lnSpc>
                <a:spcPct val="114000"/>
              </a:lnSpc>
            </a:pP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180975" indent="-180975"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Продолжены работы по принятию от подрядчика всех смонтированных в пунктах управления аппаратуры системы оповещения на территории Красноярского края.</a:t>
            </a:r>
          </a:p>
          <a:p>
            <a:pPr algn="just">
              <a:lnSpc>
                <a:spcPct val="114000"/>
              </a:lnSpc>
            </a:pPr>
            <a:endParaRPr lang="ru-RU" sz="20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180975" indent="-180975" algn="just">
              <a:lnSpc>
                <a:spcPct val="114000"/>
              </a:lnSpc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Проведены консультации по системе оповещения во время учебно-методического сбора по подведению итогов деятельности территориальной подсистемы РСЧС Красноярского края за 2021 год.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1154" y="172995"/>
            <a:ext cx="336550" cy="37181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44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1034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754630" y="1412776"/>
            <a:ext cx="8786242" cy="5160476"/>
          </a:xfrm>
          <a:prstGeom prst="roundRect">
            <a:avLst>
              <a:gd name="adj" fmla="val 1892"/>
            </a:avLst>
          </a:prstGeom>
          <a:solidFill>
            <a:srgbClr val="F3FFE5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773364" y="154305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Параллелограмм 6"/>
          <p:cNvSpPr/>
          <p:nvPr/>
        </p:nvSpPr>
        <p:spPr>
          <a:xfrm>
            <a:off x="2243931" y="220417"/>
            <a:ext cx="7704138" cy="973137"/>
          </a:xfrm>
          <a:prstGeom prst="parallelogram">
            <a:avLst>
              <a:gd name="adj" fmla="val 68421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  <a:alpha val="40000"/>
                </a:srgbClr>
              </a:gs>
              <a:gs pos="50000">
                <a:srgbClr val="FFC000">
                  <a:lumMod val="105000"/>
                  <a:satMod val="103000"/>
                  <a:tint val="73000"/>
                  <a:alpha val="40000"/>
                </a:srgbClr>
              </a:gs>
              <a:gs pos="100000">
                <a:srgbClr val="FFC000">
                  <a:lumMod val="105000"/>
                  <a:satMod val="109000"/>
                  <a:tint val="81000"/>
                  <a:alpha val="40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/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выполненные мероприятия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07787" y="5171482"/>
            <a:ext cx="8479928" cy="899113"/>
          </a:xfrm>
          <a:prstGeom prst="roundRect">
            <a:avLst>
              <a:gd name="adj" fmla="val 16667"/>
            </a:avLst>
          </a:prstGeom>
          <a:solidFill>
            <a:srgbClr val="A7FFE2">
              <a:alpha val="74901"/>
            </a:srgbClr>
          </a:solidFill>
          <a:ln w="222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 anchorCtr="1"/>
          <a:lstStyle/>
          <a:p>
            <a:pPr marL="180975" indent="-180975" algn="ctr">
              <a:lnSpc>
                <a:spcPct val="114000"/>
              </a:lnSpc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Проведена фотосъёмка защитных сооружений и укрытий </a:t>
            </a:r>
          </a:p>
          <a:p>
            <a:pPr algn="ctr">
              <a:lnSpc>
                <a:spcPct val="1140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городах Красноярске других населенных пунктах края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r="5755"/>
          <a:stretch/>
        </p:blipFill>
        <p:spPr bwMode="auto">
          <a:xfrm>
            <a:off x="7757302" y="1912939"/>
            <a:ext cx="2443155" cy="1943505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l="10876" t="13632" r="17317" b="4835"/>
          <a:stretch/>
        </p:blipFill>
        <p:spPr bwMode="auto">
          <a:xfrm>
            <a:off x="2085352" y="1895992"/>
            <a:ext cx="2297102" cy="1957958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5935" t="3685" r="8477"/>
          <a:stretch/>
        </p:blipFill>
        <p:spPr bwMode="auto">
          <a:xfrm>
            <a:off x="4871865" y="2708920"/>
            <a:ext cx="2448273" cy="206553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1154" y="172995"/>
            <a:ext cx="336550" cy="37181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45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1149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араллелограмм 9"/>
          <p:cNvSpPr/>
          <p:nvPr/>
        </p:nvSpPr>
        <p:spPr>
          <a:xfrm>
            <a:off x="2205732" y="30775"/>
            <a:ext cx="7978526" cy="932250"/>
          </a:xfrm>
          <a:prstGeom prst="parallelogram">
            <a:avLst>
              <a:gd name="adj" fmla="val 68421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  <a:alpha val="40000"/>
                </a:srgbClr>
              </a:gs>
              <a:gs pos="50000">
                <a:srgbClr val="FFC000">
                  <a:lumMod val="105000"/>
                  <a:satMod val="103000"/>
                  <a:tint val="73000"/>
                  <a:alpha val="40000"/>
                </a:srgbClr>
              </a:gs>
              <a:gs pos="100000">
                <a:srgbClr val="FFC000">
                  <a:lumMod val="105000"/>
                  <a:satMod val="109000"/>
                  <a:tint val="81000"/>
                  <a:alpha val="40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84439">
              <a:defRPr/>
            </a:pPr>
            <a:r>
              <a:rPr lang="ru-RU" sz="20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Выполнены работы по обновлению интернет-сайта Учреждения: создана бегущая строка, анимационное поле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87" t="11047" r="13119" b="4975"/>
          <a:stretch/>
        </p:blipFill>
        <p:spPr>
          <a:xfrm>
            <a:off x="1631504" y="1124744"/>
            <a:ext cx="8928992" cy="54006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 bwMode="auto">
          <a:xfrm>
            <a:off x="3863752" y="2276872"/>
            <a:ext cx="5184576" cy="432048"/>
          </a:xfrm>
          <a:prstGeom prst="round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ru-RU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 rot="5400000">
            <a:off x="8993129" y="2365691"/>
            <a:ext cx="831697" cy="574846"/>
          </a:xfrm>
          <a:prstGeom prst="round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ru-RU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 rot="5400000">
            <a:off x="5555940" y="3248980"/>
            <a:ext cx="1800200" cy="2304256"/>
          </a:xfrm>
          <a:prstGeom prst="round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ru-RU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1631504" y="1052736"/>
            <a:ext cx="8928992" cy="1108668"/>
          </a:xfrm>
          <a:prstGeom prst="round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ru-RU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1154" y="172995"/>
            <a:ext cx="336550" cy="37181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46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505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араллелограмм 8"/>
          <p:cNvSpPr/>
          <p:nvPr/>
        </p:nvSpPr>
        <p:spPr>
          <a:xfrm>
            <a:off x="1986529" y="86888"/>
            <a:ext cx="8064896" cy="1564574"/>
          </a:xfrm>
          <a:prstGeom prst="parallelogram">
            <a:avLst>
              <a:gd name="adj" fmla="val 68421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  <a:alpha val="40000"/>
                </a:srgbClr>
              </a:gs>
              <a:gs pos="50000">
                <a:srgbClr val="FFC000">
                  <a:lumMod val="105000"/>
                  <a:satMod val="103000"/>
                  <a:tint val="73000"/>
                  <a:alpha val="40000"/>
                </a:srgbClr>
              </a:gs>
              <a:gs pos="100000">
                <a:srgbClr val="FFC000">
                  <a:lumMod val="105000"/>
                  <a:satMod val="109000"/>
                  <a:tint val="81000"/>
                  <a:alpha val="40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84439">
              <a:defRPr/>
            </a:pPr>
            <a:endParaRPr lang="ru-RU" sz="16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584439">
              <a:defRPr/>
            </a:pPr>
            <a:r>
              <a:rPr lang="ru-RU" sz="15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регулярной основе на сайте Учреждения публиковалась информация с упором на профилактическую значимость.</a:t>
            </a:r>
          </a:p>
          <a:p>
            <a:pPr algn="ctr" defTabSz="584439">
              <a:defRPr/>
            </a:pPr>
            <a:r>
              <a:rPr lang="ru-RU" sz="15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5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2021 год на сайте размещено </a:t>
            </a:r>
            <a:r>
              <a:rPr lang="ru-RU" sz="15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232</a:t>
            </a:r>
            <a:r>
              <a:rPr lang="ru-RU" sz="15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материала </a:t>
            </a:r>
          </a:p>
          <a:p>
            <a:pPr algn="ctr" defTabSz="584439">
              <a:defRPr/>
            </a:pPr>
            <a:r>
              <a:rPr lang="ru-RU" sz="15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разделе «Новости». </a:t>
            </a:r>
          </a:p>
          <a:p>
            <a:pPr algn="ctr" defTabSz="584439">
              <a:defRPr/>
            </a:pPr>
            <a:r>
              <a:rPr lang="ru-RU" sz="15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Проводилась работа с региональными СМИ.</a:t>
            </a:r>
          </a:p>
          <a:p>
            <a:pPr algn="ctr" defTabSz="584439">
              <a:defRPr/>
            </a:pPr>
            <a:r>
              <a:rPr lang="ru-RU" sz="15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 2021 год в СМИ вышло </a:t>
            </a:r>
            <a:r>
              <a:rPr lang="ru-RU" sz="15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249</a:t>
            </a:r>
            <a:r>
              <a:rPr lang="ru-RU" sz="15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материалов. </a:t>
            </a:r>
          </a:p>
          <a:p>
            <a:pPr algn="ctr" defTabSz="584439">
              <a:defRPr/>
            </a:pPr>
            <a:endParaRPr lang="ru-RU" sz="15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85" t="9765" r="7723" b="4303"/>
          <a:stretch/>
        </p:blipFill>
        <p:spPr>
          <a:xfrm>
            <a:off x="1602920" y="1702996"/>
            <a:ext cx="5789224" cy="438761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 bwMode="auto">
          <a:xfrm>
            <a:off x="2648588" y="2682295"/>
            <a:ext cx="3168352" cy="648072"/>
          </a:xfrm>
          <a:prstGeom prst="round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ru-RU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55520" y="4135720"/>
            <a:ext cx="1584176" cy="889500"/>
          </a:xfrm>
          <a:prstGeom prst="rect">
            <a:avLst/>
          </a:prstGeom>
        </p:spPr>
      </p:pic>
      <p:pic>
        <p:nvPicPr>
          <p:cNvPr id="11" name="Объект 6"/>
          <p:cNvPicPr>
            <a:picLocks noChangeAspect="1"/>
          </p:cNvPicPr>
          <p:nvPr/>
        </p:nvPicPr>
        <p:blipFill rotWithShape="1">
          <a:blip r:embed="rId4"/>
          <a:srcRect l="23422" t="37046" r="23422" b="4441"/>
          <a:stretch/>
        </p:blipFill>
        <p:spPr>
          <a:xfrm>
            <a:off x="7464153" y="1702997"/>
            <a:ext cx="3099585" cy="1919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4563" t="8001" r="16925" b="3800"/>
          <a:stretch/>
        </p:blipFill>
        <p:spPr>
          <a:xfrm>
            <a:off x="7464152" y="3673805"/>
            <a:ext cx="3099585" cy="2448272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1154" y="172995"/>
            <a:ext cx="336550" cy="37181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47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42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441054" y="242425"/>
            <a:ext cx="7781305" cy="1368152"/>
          </a:xfrm>
          <a:prstGeom prst="roundRect">
            <a:avLst>
              <a:gd name="adj" fmla="val 16667"/>
            </a:avLst>
          </a:prstGeom>
          <a:solidFill>
            <a:srgbClr val="A7FFE2">
              <a:alpha val="74901"/>
            </a:srgbClr>
          </a:solidFill>
          <a:ln w="25400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Продолжение работы над проектом развития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Образовательно-спортивного многофункционального центра «Планета безопасности»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9048" t="31800" r="16925" b="9400"/>
          <a:stretch/>
        </p:blipFill>
        <p:spPr>
          <a:xfrm>
            <a:off x="1843088" y="1700808"/>
            <a:ext cx="8429377" cy="4752528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1154" y="172995"/>
            <a:ext cx="336550" cy="37181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48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88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775520" y="1221538"/>
            <a:ext cx="8786242" cy="5420787"/>
          </a:xfrm>
          <a:prstGeom prst="roundRect">
            <a:avLst>
              <a:gd name="adj" fmla="val 1892"/>
            </a:avLst>
          </a:prstGeom>
          <a:solidFill>
            <a:srgbClr val="F3FFE5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/>
              <a:t> </a:t>
            </a: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773364" y="154305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" name="Параллелограмм 14"/>
          <p:cNvSpPr/>
          <p:nvPr/>
        </p:nvSpPr>
        <p:spPr>
          <a:xfrm>
            <a:off x="2713682" y="116633"/>
            <a:ext cx="7704138" cy="973137"/>
          </a:xfrm>
          <a:prstGeom prst="parallelogram">
            <a:avLst>
              <a:gd name="adj" fmla="val 68421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  <a:alpha val="40000"/>
                </a:srgbClr>
              </a:gs>
              <a:gs pos="50000">
                <a:srgbClr val="FFC000">
                  <a:lumMod val="105000"/>
                  <a:satMod val="103000"/>
                  <a:tint val="73000"/>
                  <a:alpha val="40000"/>
                </a:srgbClr>
              </a:gs>
              <a:gs pos="100000">
                <a:srgbClr val="FFC000">
                  <a:lumMod val="105000"/>
                  <a:satMod val="109000"/>
                  <a:tint val="81000"/>
                  <a:alpha val="40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Анализ выполнения задач, поставленных                      перед отделом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1011" y="1189041"/>
            <a:ext cx="836272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070C0"/>
                </a:solidFill>
              </a:rPr>
              <a:t>Оборудование автоматизированных рабочих мест требует совершенствования, а также имеющаяся на них документация находится на низком уровне. Решение этих вопросов реализовывается в ходе оборудования нового помещения оперативно-дежурной смены.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888" t="15000" r="32675" b="15000"/>
          <a:stretch/>
        </p:blipFill>
        <p:spPr>
          <a:xfrm>
            <a:off x="6960096" y="2780928"/>
            <a:ext cx="3312368" cy="336329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152" t="19600" r="24662" b="17401"/>
          <a:stretch/>
        </p:blipFill>
        <p:spPr>
          <a:xfrm>
            <a:off x="1971011" y="2780928"/>
            <a:ext cx="4858088" cy="336329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1154" y="172995"/>
            <a:ext cx="336550" cy="37181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49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7348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296025" y="40761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endParaRPr lang="ru-RU" sz="1600" dirty="0" smtClean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1185805" y="183024"/>
            <a:ext cx="4951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юридического обеспечения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267854" y="1496964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16" y="77858"/>
            <a:ext cx="1079086" cy="1164437"/>
          </a:xfrm>
          <a:prstGeom prst="rect">
            <a:avLst/>
          </a:prstGeom>
        </p:spPr>
      </p:pic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580985473"/>
              </p:ext>
            </p:extLst>
          </p:nvPr>
        </p:nvGraphicFramePr>
        <p:xfrm>
          <a:off x="200891" y="1844825"/>
          <a:ext cx="11572009" cy="4622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00891" y="67000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5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8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813881" y="1178623"/>
            <a:ext cx="8786242" cy="5418634"/>
          </a:xfrm>
          <a:prstGeom prst="roundRect">
            <a:avLst>
              <a:gd name="adj" fmla="val 1892"/>
            </a:avLst>
          </a:prstGeom>
          <a:solidFill>
            <a:srgbClr val="F3FFE5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/>
              <a:t> </a:t>
            </a: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773364" y="154305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" name="Параллелограмм 14"/>
          <p:cNvSpPr/>
          <p:nvPr/>
        </p:nvSpPr>
        <p:spPr>
          <a:xfrm>
            <a:off x="2354933" y="142403"/>
            <a:ext cx="7704138" cy="973137"/>
          </a:xfrm>
          <a:prstGeom prst="parallelogram">
            <a:avLst>
              <a:gd name="adj" fmla="val 68421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  <a:alpha val="40000"/>
                </a:srgbClr>
              </a:gs>
              <a:gs pos="50000">
                <a:srgbClr val="FFC000">
                  <a:lumMod val="105000"/>
                  <a:satMod val="103000"/>
                  <a:tint val="73000"/>
                  <a:alpha val="40000"/>
                </a:srgbClr>
              </a:gs>
              <a:gs pos="100000">
                <a:srgbClr val="FFC000">
                  <a:lumMod val="105000"/>
                  <a:satMod val="109000"/>
                  <a:tint val="81000"/>
                  <a:alpha val="40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/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Анализ выполнения задач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353" y="1340768"/>
            <a:ext cx="3602236" cy="259888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840142" y="1340769"/>
            <a:ext cx="475991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dirty="0">
                <a:solidFill>
                  <a:prstClr val="black"/>
                </a:solidFill>
              </a:rPr>
              <a:t>Аппаратура оповещения АСЦО ГО технически исправна </a:t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prstClr val="black"/>
                </a:solidFill>
              </a:rPr>
              <a:t>и подготовлена к приему - передаче сигналов.</a:t>
            </a:r>
          </a:p>
          <a:p>
            <a:pPr indent="457200" algn="just"/>
            <a:r>
              <a:rPr lang="ru-RU" sz="2000" dirty="0">
                <a:solidFill>
                  <a:prstClr val="black"/>
                </a:solidFill>
              </a:rPr>
              <a:t>Отработано </a:t>
            </a:r>
            <a:r>
              <a:rPr lang="ru-RU" sz="2000" b="1" dirty="0">
                <a:solidFill>
                  <a:srgbClr val="FF0000"/>
                </a:solidFill>
              </a:rPr>
              <a:t>49</a:t>
            </a:r>
            <a:r>
              <a:rPr lang="ru-RU" sz="2000" dirty="0">
                <a:solidFill>
                  <a:prstClr val="black"/>
                </a:solidFill>
              </a:rPr>
              <a:t> сигналов «Гарпун» в системе боевого управления.</a:t>
            </a:r>
          </a:p>
          <a:p>
            <a:pPr indent="457200" algn="just"/>
            <a:r>
              <a:rPr lang="ru-RU" sz="2000" dirty="0">
                <a:solidFill>
                  <a:prstClr val="black"/>
                </a:solidFill>
              </a:rPr>
              <a:t>Аппаратура автоматизированной системы оповещения «Рупор» исправна</a:t>
            </a:r>
            <a:r>
              <a:rPr lang="ru-RU" sz="2000" b="1" dirty="0">
                <a:solidFill>
                  <a:srgbClr val="1F497D"/>
                </a:solidFill>
              </a:rPr>
              <a:t>, использовалась </a:t>
            </a:r>
            <a:r>
              <a:rPr lang="ru-RU" sz="2000" b="1" dirty="0">
                <a:solidFill>
                  <a:srgbClr val="FF0000"/>
                </a:solidFill>
              </a:rPr>
              <a:t>775</a:t>
            </a:r>
            <a:r>
              <a:rPr lang="ru-RU" sz="2000" b="1" dirty="0">
                <a:solidFill>
                  <a:srgbClr val="1F497D"/>
                </a:solidFill>
              </a:rPr>
              <a:t> раз</a:t>
            </a:r>
            <a:r>
              <a:rPr lang="ru-RU" sz="2000" dirty="0">
                <a:solidFill>
                  <a:prstClr val="black"/>
                </a:solidFill>
              </a:rPr>
              <a:t>.</a:t>
            </a:r>
          </a:p>
          <a:p>
            <a:pPr indent="457200" algn="just"/>
            <a:r>
              <a:rPr lang="ru-RU" sz="2000" dirty="0">
                <a:solidFill>
                  <a:prstClr val="black"/>
                </a:solidFill>
              </a:rPr>
              <a:t>В мобильном приложении «Система 112» информация о предупреждениях возможных ЧС и происшествиях опубликовывается своевременно. </a:t>
            </a:r>
          </a:p>
          <a:p>
            <a:pPr indent="457200" algn="just"/>
            <a:r>
              <a:rPr lang="ru-RU" sz="2000" b="1" dirty="0">
                <a:solidFill>
                  <a:srgbClr val="1F497D"/>
                </a:solidFill>
              </a:rPr>
              <a:t>В 2021 году отправлено </a:t>
            </a:r>
            <a:r>
              <a:rPr lang="ru-RU" sz="2000" b="1" dirty="0">
                <a:solidFill>
                  <a:srgbClr val="FF0000"/>
                </a:solidFill>
              </a:rPr>
              <a:t>225</a:t>
            </a:r>
            <a:r>
              <a:rPr lang="ru-RU" sz="2000" b="1" dirty="0">
                <a:solidFill>
                  <a:srgbClr val="1F497D"/>
                </a:solidFill>
              </a:rPr>
              <a:t> сообщений.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520" t="15060" r="28356" b="12141"/>
          <a:stretch/>
        </p:blipFill>
        <p:spPr>
          <a:xfrm>
            <a:off x="6763353" y="4002736"/>
            <a:ext cx="3602236" cy="237626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1154" y="172995"/>
            <a:ext cx="336550" cy="37181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50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8113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773364" y="154305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" name="Параллелограмм 14"/>
          <p:cNvSpPr/>
          <p:nvPr/>
        </p:nvSpPr>
        <p:spPr>
          <a:xfrm>
            <a:off x="2133724" y="194346"/>
            <a:ext cx="8066732" cy="1506463"/>
          </a:xfrm>
          <a:prstGeom prst="parallelogram">
            <a:avLst>
              <a:gd name="adj" fmla="val 68421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  <a:alpha val="40000"/>
                </a:srgbClr>
              </a:gs>
              <a:gs pos="50000">
                <a:srgbClr val="FFC000">
                  <a:lumMod val="105000"/>
                  <a:satMod val="103000"/>
                  <a:tint val="73000"/>
                  <a:alpha val="40000"/>
                </a:srgbClr>
              </a:gs>
              <a:gs pos="100000">
                <a:srgbClr val="FFC000">
                  <a:lumMod val="105000"/>
                  <a:satMod val="109000"/>
                  <a:tint val="81000"/>
                  <a:alpha val="40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r>
              <a:rPr lang="ru-RU" sz="19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Выполнены работы по приемке выполняемых работ автоматизированной системы оповещения гражданской обороны (АСЦО ГО) в 46 районах Красноярского края</a:t>
            </a:r>
          </a:p>
        </p:txBody>
      </p:sp>
      <p:pic>
        <p:nvPicPr>
          <p:cNvPr id="1026" name="Picture 2" descr="https://gochs24.ru/wp-content/uploads/2021/12/proverka1-768x10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1844824"/>
            <a:ext cx="3623125" cy="483083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1154" y="172995"/>
            <a:ext cx="336550" cy="37181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51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7966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1909732" y="151449"/>
            <a:ext cx="994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1969792" y="772761"/>
            <a:ext cx="982919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Общие задачи, </a:t>
            </a:r>
            <a:r>
              <a:rPr lang="ru-RU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</a:t>
            </a:r>
            <a:r>
              <a:rPr lang="ru-RU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Учреждением в </a:t>
            </a:r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году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31" y="131544"/>
            <a:ext cx="1221851" cy="1164437"/>
          </a:xfrm>
          <a:prstGeom prst="rect">
            <a:avLst/>
          </a:prstGeom>
        </p:spPr>
      </p:pic>
      <p:sp>
        <p:nvSpPr>
          <p:cNvPr id="18" name="Стрелка вниз 64"/>
          <p:cNvSpPr>
            <a:spLocks noChangeArrowheads="1"/>
          </p:cNvSpPr>
          <p:nvPr/>
        </p:nvSpPr>
        <p:spPr bwMode="auto">
          <a:xfrm>
            <a:off x="5983422" y="1419799"/>
            <a:ext cx="547688" cy="8763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ru-RU"/>
          </a:p>
        </p:txBody>
      </p:sp>
      <p:graphicFrame>
        <p:nvGraphicFramePr>
          <p:cNvPr id="27" name="Схема 26"/>
          <p:cNvGraphicFramePr/>
          <p:nvPr>
            <p:extLst/>
          </p:nvPr>
        </p:nvGraphicFramePr>
        <p:xfrm>
          <a:off x="267854" y="2296099"/>
          <a:ext cx="11682177" cy="438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1154" y="146343"/>
            <a:ext cx="336550" cy="39846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52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296025" y="40761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endParaRPr lang="ru-RU" sz="1600" dirty="0" smtClean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1185805" y="183024"/>
            <a:ext cx="4951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юридического обеспечения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267854" y="1496964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-123825" y="-152724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76" y="77858"/>
            <a:ext cx="1079086" cy="1164437"/>
          </a:xfrm>
          <a:prstGeom prst="rect">
            <a:avLst/>
          </a:prstGeom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166946294"/>
              </p:ext>
            </p:extLst>
          </p:nvPr>
        </p:nvGraphicFramePr>
        <p:xfrm>
          <a:off x="1115616" y="1610422"/>
          <a:ext cx="9666684" cy="4066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250261" y="6292359"/>
            <a:ext cx="11170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Отслеживание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электронных </a:t>
            </a:r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аукционов, 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rts-tender.ru</a:t>
            </a:r>
            <a:r>
              <a:rPr lang="ru-RU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zakupki.gov.ru</a:t>
            </a:r>
            <a:r>
              <a:rPr lang="ru-RU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,ЭТП</a:t>
            </a:r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Газпромбанк, ЭТП ТЭК-Торг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04667" y="67000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6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9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296025" y="40761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endParaRPr lang="ru-RU" sz="1600" dirty="0" smtClean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1185805" y="183024"/>
            <a:ext cx="4951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юридического обеспечения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267854" y="1496964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-123825" y="-152724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16" y="83152"/>
            <a:ext cx="1079086" cy="1164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1175" y="1580116"/>
            <a:ext cx="9305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поступивших документов по закупкам в 2021 году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257116383"/>
              </p:ext>
            </p:extLst>
          </p:nvPr>
        </p:nvGraphicFramePr>
        <p:xfrm>
          <a:off x="1781175" y="2189935"/>
          <a:ext cx="9082117" cy="4591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04667" y="67000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7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2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296025" y="40761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endParaRPr lang="ru-RU" sz="1600" dirty="0" smtClean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»(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1185805" y="183024"/>
            <a:ext cx="4951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юридического обеспечения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267854" y="1496964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-123825" y="-152724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16" y="89386"/>
            <a:ext cx="1079086" cy="11644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9507" y="1559682"/>
            <a:ext cx="9819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поступивших документов по закупкам 2020-2021 г.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495817354"/>
              </p:ext>
            </p:extLst>
          </p:nvPr>
        </p:nvGraphicFramePr>
        <p:xfrm>
          <a:off x="1429507" y="2278481"/>
          <a:ext cx="9571867" cy="4352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04667" y="67000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8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12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A8BAF9-5BBC-4676-9A66-FC8A5A24BF68}"/>
              </a:ext>
            </a:extLst>
          </p:cNvPr>
          <p:cNvSpPr txBox="1"/>
          <p:nvPr/>
        </p:nvSpPr>
        <p:spPr>
          <a:xfrm>
            <a:off x="6296025" y="40761"/>
            <a:ext cx="56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Краевое государственное казенное учреждение </a:t>
            </a:r>
            <a:endParaRPr lang="ru-RU" sz="1600" dirty="0" smtClean="0">
              <a:solidFill>
                <a:srgbClr val="183568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Центр обеспечения реализации полномочий в областях гражданской обороны, чрезвычайных ситуаций Красноярского края» </a:t>
            </a:r>
            <a:r>
              <a:rPr lang="ru-RU" sz="1600" dirty="0" smtClean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rgbClr val="183568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КГКУ «Центр ГО и ЧС»)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66609-D327-40F5-85D0-092469F6B1F3}"/>
              </a:ext>
            </a:extLst>
          </p:cNvPr>
          <p:cNvSpPr txBox="1"/>
          <p:nvPr/>
        </p:nvSpPr>
        <p:spPr>
          <a:xfrm>
            <a:off x="1423930" y="306624"/>
            <a:ext cx="4951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организации и кадров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A2CFB74-3ACC-422C-B034-EA2AA8D822F8}"/>
              </a:ext>
            </a:extLst>
          </p:cNvPr>
          <p:cNvCxnSpPr>
            <a:cxnSpLocks/>
          </p:cNvCxnSpPr>
          <p:nvPr/>
        </p:nvCxnSpPr>
        <p:spPr>
          <a:xfrm>
            <a:off x="267854" y="1496964"/>
            <a:ext cx="11425381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7" descr="https://docviewer.yandex.ru/view/18625084/htmlimage?id=kpuk-crw3fgpnkixqv2pvrw7ov0q4qy0ty3cpbtyinz8dzxeyd0d2gani2kocvwn8kazdzcy3yo92v12vb9j9jqkvpwpuvhe1t9daibt&amp;width=794&amp;height=1124&amp;name=bg-0.png&amp;dsid=fb70f6103e8617b7ab7a807f88f12d79"/>
          <p:cNvSpPr>
            <a:spLocks noChangeAspect="1" noChangeArrowheads="1"/>
          </p:cNvSpPr>
          <p:nvPr/>
        </p:nvSpPr>
        <p:spPr bwMode="auto">
          <a:xfrm>
            <a:off x="267854" y="0"/>
            <a:ext cx="756285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19" y="67000"/>
            <a:ext cx="1079086" cy="1164437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203372490"/>
              </p:ext>
            </p:extLst>
          </p:nvPr>
        </p:nvGraphicFramePr>
        <p:xfrm>
          <a:off x="167054" y="1856798"/>
          <a:ext cx="11780879" cy="4705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1369" y="51159"/>
            <a:ext cx="336550" cy="42873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</a:rPr>
              <a:t>9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5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800" dirty="0" smtClean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29769</TotalTime>
  <Words>3536</Words>
  <Application>Microsoft Office PowerPoint</Application>
  <PresentationFormat>Широкоэкранный</PresentationFormat>
  <Paragraphs>569</Paragraphs>
  <Slides>52</Slides>
  <Notes>42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1" baseType="lpstr">
      <vt:lpstr>Arial</vt:lpstr>
      <vt:lpstr>Arial Narrow</vt:lpstr>
      <vt:lpstr>Calibri</vt:lpstr>
      <vt:lpstr>Calibri Light</vt:lpstr>
      <vt:lpstr>Tahoma</vt:lpstr>
      <vt:lpstr>Times New Roman</vt:lpstr>
      <vt:lpstr>YS Text</vt:lpstr>
      <vt:lpstr>Тема Office</vt:lpstr>
      <vt:lpstr>Лист Microsoft Excel 97-2003</vt:lpstr>
      <vt:lpstr>«Подведение итогов работы за 2021 г.»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[КРСК] ОПМГО Григорьева Н.Н. (нач.отдела)</cp:lastModifiedBy>
  <cp:revision>2064</cp:revision>
  <cp:lastPrinted>2021-12-23T09:48:02Z</cp:lastPrinted>
  <dcterms:created xsi:type="dcterms:W3CDTF">2016-11-12T11:28:09Z</dcterms:created>
  <dcterms:modified xsi:type="dcterms:W3CDTF">2022-03-17T08:35:00Z</dcterms:modified>
</cp:coreProperties>
</file>